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25"/>
  </p:notesMasterIdLst>
  <p:sldIdLst>
    <p:sldId id="264" r:id="rId2"/>
    <p:sldId id="298" r:id="rId3"/>
    <p:sldId id="299" r:id="rId4"/>
    <p:sldId id="311" r:id="rId5"/>
    <p:sldId id="290" r:id="rId6"/>
    <p:sldId id="313" r:id="rId7"/>
    <p:sldId id="291" r:id="rId8"/>
    <p:sldId id="293" r:id="rId9"/>
    <p:sldId id="292" r:id="rId10"/>
    <p:sldId id="294" r:id="rId11"/>
    <p:sldId id="296" r:id="rId12"/>
    <p:sldId id="295" r:id="rId13"/>
    <p:sldId id="300" r:id="rId14"/>
    <p:sldId id="301" r:id="rId15"/>
    <p:sldId id="310" r:id="rId16"/>
    <p:sldId id="302" r:id="rId17"/>
    <p:sldId id="303" r:id="rId18"/>
    <p:sldId id="304" r:id="rId19"/>
    <p:sldId id="306" r:id="rId20"/>
    <p:sldId id="309" r:id="rId21"/>
    <p:sldId id="308" r:id="rId22"/>
    <p:sldId id="312" r:id="rId23"/>
    <p:sldId id="29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67463" autoAdjust="0"/>
  </p:normalViewPr>
  <p:slideViewPr>
    <p:cSldViewPr snapToGrid="0">
      <p:cViewPr varScale="1">
        <p:scale>
          <a:sx n="131" d="100"/>
          <a:sy n="131" d="100"/>
        </p:scale>
        <p:origin x="3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10/19/20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You can use this slide as your opening or closing slide.  Should you choose to use it as a closing, make sure you review the main points of your presentation.  One creative way to do that is by adding animations to the various graphics on a slide.  This slide has 4 different graphics, and, when you view the slideshow, you will see that you can click to reveal the next graphic.  Similarly, as you review the main topics in your presentation, you may want each point to show up when you are addressing that topic.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Add animation to images and graphics: </a:t>
            </a:r>
          </a:p>
          <a:p>
            <a:pPr marL="228600" indent="-228600">
              <a:buAutoNum type="arabicPeriod"/>
            </a:pPr>
            <a:r>
              <a:rPr lang="en-US" dirty="0">
                <a:latin typeface="Segoe UI" panose="020B0502040204020203" pitchFamily="34" charset="0"/>
                <a:cs typeface="Segoe UI" panose="020B0502040204020203" pitchFamily="34" charset="0"/>
              </a:rPr>
              <a:t>Select your image or graphic.</a:t>
            </a:r>
          </a:p>
          <a:p>
            <a:pPr marL="228600" indent="-228600">
              <a:buAutoNum type="arabicPeriod"/>
            </a:pPr>
            <a:r>
              <a:rPr lang="en-US" dirty="0">
                <a:latin typeface="Segoe UI" panose="020B0502040204020203" pitchFamily="34" charset="0"/>
                <a:cs typeface="Segoe UI" panose="020B0502040204020203" pitchFamily="34" charset="0"/>
              </a:rPr>
              <a:t>Click on the Animations tab.</a:t>
            </a:r>
          </a:p>
          <a:p>
            <a:pPr marL="228600" indent="-228600">
              <a:buAutoNum type="arabicPeriod"/>
            </a:pPr>
            <a:r>
              <a:rPr lang="en-US" dirty="0">
                <a:latin typeface="Segoe UI" panose="020B0502040204020203" pitchFamily="34" charset="0"/>
                <a:cs typeface="Segoe UI" panose="020B0502040204020203" pitchFamily="34" charset="0"/>
              </a:rPr>
              <a:t>Choose from the options.  The animation for this slide is “Split”.  The drop-down menu in the Animation section gives even more animations you can use.</a:t>
            </a:r>
          </a:p>
          <a:p>
            <a:pPr marL="228600" indent="-228600">
              <a:buAutoNum type="arabicPeriod"/>
            </a:pPr>
            <a:r>
              <a:rPr lang="en-US" dirty="0">
                <a:latin typeface="Segoe UI" panose="020B0502040204020203" pitchFamily="34" charset="0"/>
                <a:cs typeface="Segoe UI" panose="020B0502040204020203" pitchFamily="34" charset="0"/>
              </a:rPr>
              <a:t>If you have multiple graphics or images, you will see a number appear next to it that notes the order of the animations.</a:t>
            </a:r>
          </a:p>
          <a:p>
            <a:pPr marL="228600" indent="-228600">
              <a:buAutoNum type="arabicPeriod"/>
            </a:pPr>
            <a:endParaRPr lang="en-US" b="1" dirty="0">
              <a:latin typeface="Segoe UI" panose="020B0502040204020203" pitchFamily="34" charset="0"/>
              <a:cs typeface="Segoe UI" panose="020B0502040204020203" pitchFamily="34" charset="0"/>
            </a:endParaRPr>
          </a:p>
          <a:p>
            <a:pPr marL="0" indent="0">
              <a:buNone/>
            </a:pPr>
            <a:r>
              <a:rPr lang="en-US" b="1" dirty="0">
                <a:latin typeface="Segoe UI" panose="020B0502040204020203" pitchFamily="34" charset="0"/>
                <a:cs typeface="Segoe UI" panose="020B0502040204020203" pitchFamily="34" charset="0"/>
              </a:rPr>
              <a:t>Note: You will want to choose the animations carefully.  You do not want to make your audience dizzy from your presentation.</a:t>
            </a:r>
          </a:p>
        </p:txBody>
      </p:sp>
      <p:sp>
        <p:nvSpPr>
          <p:cNvPr id="4" name="Slide Number Placeholder 3"/>
          <p:cNvSpPr>
            <a:spLocks noGrp="1"/>
          </p:cNvSpPr>
          <p:nvPr>
            <p:ph type="sldNum" sz="quarter" idx="10"/>
          </p:nvPr>
        </p:nvSpPr>
        <p:spPr/>
        <p:txBody>
          <a:bodyPr/>
          <a:lstStyle/>
          <a:p>
            <a:fld id="{BC849E9A-41F7-4779-A581-48A7C374A227}" type="slidenum">
              <a:rPr lang="en-US" smtClean="0"/>
              <a:t>1</a:t>
            </a:fld>
            <a:endParaRPr lang="en-US" dirty="0"/>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A6AF1B4E-90EC-4A51-B6E5-B702C054ECB0}"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739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AF1B4E-90EC-4A51-B6E5-B702C054ECB0}"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061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AF1B4E-90EC-4A51-B6E5-B702C054ECB0}"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17737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AF1B4E-90EC-4A51-B6E5-B702C054ECB0}"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6467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AF1B4E-90EC-4A51-B6E5-B702C054ECB0}"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1050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AF1B4E-90EC-4A51-B6E5-B702C054ECB0}"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8577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6AF1B4E-90EC-4A51-B6E5-B702C054ECB0}"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6439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6AF1B4E-90EC-4A51-B6E5-B702C054ECB0}"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881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336994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ECF21A4-E71B-4D3A-AF45-E989C23A7BB1}" type="datetimeFigureOut">
              <a:rPr lang="en-US" smtClean="0"/>
              <a:t>10/19/20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AF1B4E-90EC-4A51-B6E5-B702C054ECB0}"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810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ECF21A4-E71B-4D3A-AF45-E989C23A7BB1}" type="datetimeFigureOut">
              <a:rPr lang="en-US" smtClean="0"/>
              <a:t>10/19/20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A6AF1B4E-90EC-4A51-B6E5-B702C054ECB0}"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6424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ECF21A4-E71B-4D3A-AF45-E989C23A7BB1}" type="datetimeFigureOut">
              <a:rPr lang="en-US" smtClean="0"/>
              <a:t>10/19/20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6AF1B4E-90EC-4A51-B6E5-B702C054ECB0}"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76894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56859" y="982364"/>
            <a:ext cx="2648371" cy="2648371"/>
          </a:xfrm>
          <a:prstGeom prst="rect">
            <a:avLst/>
          </a:prstGeom>
        </p:spPr>
      </p:pic>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a:normAutofit/>
          </a:bodyPr>
          <a:lstStyle/>
          <a:p>
            <a:r>
              <a:rPr lang="en-US" sz="5400" dirty="0">
                <a:solidFill>
                  <a:schemeClr val="accent1"/>
                </a:solidFill>
                <a:latin typeface="Franklin Gothic Book" panose="020B0503020102020204" pitchFamily="34" charset="0"/>
                <a:cs typeface="Segoe UI" panose="020B0502040204020203" pitchFamily="34" charset="0"/>
              </a:rPr>
              <a:t>Thesis Statements</a:t>
            </a:r>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600060" y="5687085"/>
            <a:ext cx="9144000" cy="420001"/>
          </a:xfrm>
        </p:spPr>
        <p:txBody>
          <a:bodyPr>
            <a:normAutofit fontScale="70000" lnSpcReduction="20000"/>
          </a:bodyPr>
          <a:lstStyle/>
          <a:p>
            <a:r>
              <a:rPr lang="en-US" sz="2000" dirty="0">
                <a:solidFill>
                  <a:schemeClr val="accent1"/>
                </a:solidFill>
                <a:latin typeface="Segoe UI" panose="020B0502040204020203" pitchFamily="34" charset="0"/>
                <a:cs typeface="Segoe UI" panose="020B0502040204020203" pitchFamily="34" charset="0"/>
              </a:rPr>
              <a:t>Two methods for Creating the perfect thesis statement.</a:t>
            </a: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0041" y="982364"/>
            <a:ext cx="2659472" cy="2659472"/>
          </a:xfrm>
          <a:prstGeom prst="rect">
            <a:avLst/>
          </a:prstGeom>
        </p:spPr>
      </p:pic>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90143" y="983211"/>
            <a:ext cx="2646677" cy="2646677"/>
          </a:xfrm>
          <a:prstGeom prst="rect">
            <a:avLst/>
          </a:prstGeom>
        </p:spPr>
      </p:pic>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25269" y="1004677"/>
            <a:ext cx="2648372" cy="2648372"/>
          </a:xfrm>
          <a:prstGeom prst="rect">
            <a:avLst/>
          </a:prstGeom>
        </p:spPr>
      </p:pic>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Your Thesis Statement…</a:t>
            </a:r>
            <a:endParaRPr lang="en-US" dirty="0"/>
          </a:p>
        </p:txBody>
      </p:sp>
      <p:sp>
        <p:nvSpPr>
          <p:cNvPr id="3" name="Content Placeholder 2"/>
          <p:cNvSpPr>
            <a:spLocks noGrp="1"/>
          </p:cNvSpPr>
          <p:nvPr>
            <p:ph idx="1"/>
          </p:nvPr>
        </p:nvSpPr>
        <p:spPr/>
        <p:txBody>
          <a:bodyPr/>
          <a:lstStyle/>
          <a:p>
            <a:r>
              <a:rPr lang="en-US"/>
              <a:t>Go Deeper!</a:t>
            </a:r>
            <a:endParaRPr lang="en-US" dirty="0"/>
          </a:p>
        </p:txBody>
      </p:sp>
      <p:sp>
        <p:nvSpPr>
          <p:cNvPr id="5" name="Rounded Rectangle 4"/>
          <p:cNvSpPr/>
          <p:nvPr/>
        </p:nvSpPr>
        <p:spPr>
          <a:xfrm>
            <a:off x="133003" y="2588615"/>
            <a:ext cx="11080866" cy="1828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4.</a:t>
            </a:r>
          </a:p>
          <a:p>
            <a:pPr algn="ctr"/>
            <a:r>
              <a:rPr lang="en-US" sz="3600" dirty="0"/>
              <a:t>What can you add to your thesis </a:t>
            </a:r>
            <a:r>
              <a:rPr lang="en-US" sz="2800" dirty="0"/>
              <a:t>that</a:t>
            </a:r>
            <a:r>
              <a:rPr lang="en-US" sz="3600" dirty="0"/>
              <a:t> will make it </a:t>
            </a:r>
            <a:r>
              <a:rPr lang="en-US" sz="3600" b="1" u="sng" dirty="0"/>
              <a:t>more interesting</a:t>
            </a:r>
            <a:r>
              <a:rPr lang="en-US" sz="3600" dirty="0"/>
              <a:t>?</a:t>
            </a:r>
          </a:p>
        </p:txBody>
      </p:sp>
      <p:sp>
        <p:nvSpPr>
          <p:cNvPr id="7" name="Rounded Rectangle 6"/>
          <p:cNvSpPr/>
          <p:nvPr/>
        </p:nvSpPr>
        <p:spPr>
          <a:xfrm>
            <a:off x="1055716" y="4779017"/>
            <a:ext cx="10947862" cy="125106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dirty="0">
                <a:effectLst>
                  <a:outerShdw blurRad="38100" dist="38100" dir="2700000" algn="tl">
                    <a:srgbClr val="000000">
                      <a:alpha val="43137"/>
                    </a:srgbClr>
                  </a:outerShdw>
                </a:effectLst>
                <a:latin typeface="Palatino Linotype" panose="02040502050505030304" pitchFamily="18" charset="0"/>
              </a:rPr>
              <a:t>It’s a popular genre.  They are more dangerous to women and African-Americans because the shows showcase women and African-Americans in negative lights most often.</a:t>
            </a:r>
          </a:p>
        </p:txBody>
      </p:sp>
    </p:spTree>
    <p:extLst>
      <p:ext uri="{BB962C8B-B14F-4D97-AF65-F5344CB8AC3E}">
        <p14:creationId xmlns:p14="http://schemas.microsoft.com/office/powerpoint/2010/main" val="297612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Based on all this…</a:t>
            </a:r>
            <a:endParaRPr lang="en-US" dirty="0"/>
          </a:p>
        </p:txBody>
      </p:sp>
      <p:sp>
        <p:nvSpPr>
          <p:cNvPr id="5" name="Rounded Rectangle 4"/>
          <p:cNvSpPr/>
          <p:nvPr/>
        </p:nvSpPr>
        <p:spPr>
          <a:xfrm>
            <a:off x="199505" y="2202874"/>
            <a:ext cx="11080866" cy="2818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rPr>
              <a:t>5.</a:t>
            </a:r>
          </a:p>
          <a:p>
            <a:pPr algn="ctr"/>
            <a:r>
              <a:rPr lang="en-US" sz="4800" b="1" dirty="0">
                <a:ln w="6600">
                  <a:solidFill>
                    <a:schemeClr val="accent2"/>
                  </a:solidFill>
                  <a:prstDash val="solid"/>
                </a:ln>
                <a:solidFill>
                  <a:srgbClr val="FFFFFF"/>
                </a:solidFill>
                <a:effectLst>
                  <a:outerShdw dist="38100" dir="2700000" algn="tl" rotWithShape="0">
                    <a:schemeClr val="accent2"/>
                  </a:outerShdw>
                </a:effectLst>
              </a:rPr>
              <a:t>What is your </a:t>
            </a:r>
            <a:r>
              <a:rPr lang="en-US" sz="4800" b="1" u="sng" dirty="0">
                <a:ln w="6600">
                  <a:solidFill>
                    <a:schemeClr val="accent2"/>
                  </a:solidFill>
                  <a:prstDash val="solid"/>
                </a:ln>
                <a:solidFill>
                  <a:srgbClr val="FFFFFF"/>
                </a:solidFill>
                <a:effectLst>
                  <a:outerShdw dist="38100" dir="2700000" algn="tl" rotWithShape="0">
                    <a:schemeClr val="accent2"/>
                  </a:outerShdw>
                </a:effectLst>
              </a:rPr>
              <a:t>final thesis statement</a:t>
            </a:r>
            <a:r>
              <a:rPr lang="en-US" sz="4800" b="1" dirty="0">
                <a:ln w="6600">
                  <a:solidFill>
                    <a:schemeClr val="accent2"/>
                  </a:solidFill>
                  <a:prstDash val="solid"/>
                </a:ln>
                <a:solidFill>
                  <a:srgbClr val="FFFFFF"/>
                </a:solidFill>
                <a:effectLst>
                  <a:outerShdw dist="38100" dir="2700000" algn="tl" rotWithShape="0">
                    <a:schemeClr val="accent2"/>
                  </a:outerShdw>
                </a:effectLst>
              </a:rPr>
              <a:t>?</a:t>
            </a:r>
          </a:p>
        </p:txBody>
      </p:sp>
      <p:pic>
        <p:nvPicPr>
          <p:cNvPr id="6" name="Picture 5" descr="How to create realistic Test Data for your CRM Project and ..."/>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919556" y="236359"/>
            <a:ext cx="3048000" cy="2511552"/>
          </a:xfrm>
          <a:prstGeom prst="rect">
            <a:avLst/>
          </a:prstGeom>
        </p:spPr>
      </p:pic>
    </p:spTree>
    <p:extLst>
      <p:ext uri="{BB962C8B-B14F-4D97-AF65-F5344CB8AC3E}">
        <p14:creationId xmlns:p14="http://schemas.microsoft.com/office/powerpoint/2010/main" val="145896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Your Thesis Statement…</a:t>
            </a:r>
            <a:endParaRPr lang="en-US" dirty="0"/>
          </a:p>
        </p:txBody>
      </p:sp>
      <p:sp>
        <p:nvSpPr>
          <p:cNvPr id="3" name="Content Placeholder 2"/>
          <p:cNvSpPr>
            <a:spLocks noGrp="1"/>
          </p:cNvSpPr>
          <p:nvPr>
            <p:ph idx="1"/>
          </p:nvPr>
        </p:nvSpPr>
        <p:spPr/>
        <p:txBody>
          <a:bodyPr/>
          <a:lstStyle/>
          <a:p>
            <a:r>
              <a:rPr lang="en-US"/>
              <a:t>Reality television is a popular genre that has taken over the airwaves these days, but most of them promote dangerous stereotypes, specifically stereotypes that reflect negatively on women and African-Americans.</a:t>
            </a:r>
            <a:endParaRPr lang="en-US" dirty="0"/>
          </a:p>
        </p:txBody>
      </p:sp>
      <p:sp>
        <p:nvSpPr>
          <p:cNvPr id="4" name="TextBox 3"/>
          <p:cNvSpPr txBox="1"/>
          <p:nvPr/>
        </p:nvSpPr>
        <p:spPr>
          <a:xfrm>
            <a:off x="3721474" y="3012563"/>
            <a:ext cx="8287789" cy="2876074"/>
          </a:xfrm>
          <a:prstGeom prst="upArrowCallou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dirty="0">
                <a:solidFill>
                  <a:schemeClr val="accent2">
                    <a:lumMod val="50000"/>
                  </a:schemeClr>
                </a:solidFill>
                <a:effectLst>
                  <a:outerShdw blurRad="38100" dist="38100" dir="2700000" algn="tl">
                    <a:srgbClr val="000000">
                      <a:alpha val="43137"/>
                    </a:srgbClr>
                  </a:outerShdw>
                </a:effectLst>
              </a:rPr>
              <a:t>7. Answer these questions…</a:t>
            </a:r>
          </a:p>
          <a:p>
            <a:pPr marL="285750" indent="-285750">
              <a:buFont typeface="Wingdings" panose="05000000000000000000" pitchFamily="2" charset="2"/>
              <a:buChar char="q"/>
            </a:pPr>
            <a:r>
              <a:rPr lang="en-US" sz="1600" b="1" dirty="0">
                <a:solidFill>
                  <a:schemeClr val="accent2">
                    <a:lumMod val="50000"/>
                  </a:schemeClr>
                </a:solidFill>
              </a:rPr>
              <a:t>Do I answer my question?</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Have I taken a position that others might challenge or oppose?</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Is my thesis statement specific enough?</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Does my thesis pass the “So what?” test?</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Will my essay support my thesis specifically and without wandering?</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Does my thesis pass the “how and why?” test?</a:t>
            </a:r>
            <a:endParaRPr lang="en-US" sz="1400" dirty="0">
              <a:solidFill>
                <a:schemeClr val="accent2">
                  <a:lumMod val="50000"/>
                </a:schemeClr>
              </a:solidFill>
            </a:endParaRPr>
          </a:p>
        </p:txBody>
      </p:sp>
      <p:sp>
        <p:nvSpPr>
          <p:cNvPr id="5" name="Flowchart: Delay 4"/>
          <p:cNvSpPr/>
          <p:nvPr/>
        </p:nvSpPr>
        <p:spPr>
          <a:xfrm>
            <a:off x="0" y="3502470"/>
            <a:ext cx="3448759" cy="2285487"/>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n w="10160">
                  <a:solidFill>
                    <a:schemeClr val="accent1">
                      <a:lumMod val="50000"/>
                    </a:schemeClr>
                  </a:solidFill>
                  <a:prstDash val="solid"/>
                </a:ln>
                <a:solidFill>
                  <a:srgbClr val="FFFFFF"/>
                </a:solidFill>
                <a:effectLst>
                  <a:outerShdw blurRad="38100" dist="22860" dir="5400000" algn="tl" rotWithShape="0">
                    <a:srgbClr val="000000">
                      <a:alpha val="30000"/>
                    </a:srgbClr>
                  </a:outerShdw>
                </a:effectLst>
              </a:rPr>
              <a:t>This thesis focuses on how the shows portray women and African-Americans.</a:t>
            </a:r>
          </a:p>
        </p:txBody>
      </p:sp>
    </p:spTree>
    <p:extLst>
      <p:ext uri="{BB962C8B-B14F-4D97-AF65-F5344CB8AC3E}">
        <p14:creationId xmlns:p14="http://schemas.microsoft.com/office/powerpoint/2010/main" val="213456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74000">
              <a:schemeClr val="accent3">
                <a:lumMod val="40000"/>
                <a:lumOff val="60000"/>
              </a:schemeClr>
            </a:gs>
            <a:gs pos="83000">
              <a:schemeClr val="accent3">
                <a:lumMod val="60000"/>
                <a:lumOff val="40000"/>
              </a:schemeClr>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 Two…</a:t>
            </a:r>
          </a:p>
        </p:txBody>
      </p:sp>
      <p:sp>
        <p:nvSpPr>
          <p:cNvPr id="3" name="Text Placeholder 2"/>
          <p:cNvSpPr>
            <a:spLocks noGrp="1"/>
          </p:cNvSpPr>
          <p:nvPr>
            <p:ph type="body" idx="1"/>
          </p:nvPr>
        </p:nvSpPr>
        <p:spPr/>
        <p:txBody>
          <a:bodyPr/>
          <a:lstStyle/>
          <a:p>
            <a:r>
              <a:rPr lang="en-US" dirty="0" err="1"/>
              <a:t>Scribbr</a:t>
            </a:r>
            <a:r>
              <a:rPr lang="en-US" dirty="0"/>
              <a:t> Method: Three Ingredients</a:t>
            </a:r>
          </a:p>
        </p:txBody>
      </p:sp>
    </p:spTree>
    <p:extLst>
      <p:ext uri="{BB962C8B-B14F-4D97-AF65-F5344CB8AC3E}">
        <p14:creationId xmlns:p14="http://schemas.microsoft.com/office/powerpoint/2010/main" val="2882525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74000">
              <a:schemeClr val="accent3">
                <a:lumMod val="40000"/>
                <a:lumOff val="60000"/>
              </a:schemeClr>
            </a:gs>
            <a:gs pos="83000">
              <a:schemeClr val="accent3">
                <a:lumMod val="60000"/>
                <a:lumOff val="40000"/>
              </a:schemeClr>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Ingredients</a:t>
            </a:r>
          </a:p>
        </p:txBody>
      </p:sp>
      <p:sp>
        <p:nvSpPr>
          <p:cNvPr id="3" name="Content Placeholder 2"/>
          <p:cNvSpPr>
            <a:spLocks noGrp="1"/>
          </p:cNvSpPr>
          <p:nvPr>
            <p:ph idx="1"/>
          </p:nvPr>
        </p:nvSpPr>
        <p:spPr>
          <a:xfrm>
            <a:off x="717884" y="3353636"/>
            <a:ext cx="10515600" cy="3095291"/>
          </a:xfrm>
        </p:spPr>
        <p:txBody>
          <a:bodyPr/>
          <a:lstStyle/>
          <a:p>
            <a:r>
              <a:rPr lang="en-US" dirty="0"/>
              <a:t>Topic</a:t>
            </a:r>
          </a:p>
          <a:p>
            <a:r>
              <a:rPr lang="en-US" dirty="0"/>
              <a:t>Position</a:t>
            </a:r>
          </a:p>
          <a:p>
            <a:r>
              <a:rPr lang="en-US" dirty="0"/>
              <a:t>Evidence</a:t>
            </a:r>
          </a:p>
        </p:txBody>
      </p:sp>
      <p:sp>
        <p:nvSpPr>
          <p:cNvPr id="4" name="Left Arrow Callout 3"/>
          <p:cNvSpPr/>
          <p:nvPr/>
        </p:nvSpPr>
        <p:spPr>
          <a:xfrm>
            <a:off x="2033336" y="3007895"/>
            <a:ext cx="3633537" cy="1199523"/>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Mention the main topic of your paper.</a:t>
            </a:r>
          </a:p>
        </p:txBody>
      </p:sp>
      <p:sp>
        <p:nvSpPr>
          <p:cNvPr id="5" name="Left Arrow Callout 4"/>
          <p:cNvSpPr/>
          <p:nvPr/>
        </p:nvSpPr>
        <p:spPr>
          <a:xfrm>
            <a:off x="4531895" y="3893313"/>
            <a:ext cx="3529263" cy="1199523"/>
          </a:xfrm>
          <a:prstGeom prst="leftArrow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Take a position and state your argument.</a:t>
            </a:r>
          </a:p>
        </p:txBody>
      </p:sp>
      <p:sp>
        <p:nvSpPr>
          <p:cNvPr id="6" name="Left Arrow Callout 5"/>
          <p:cNvSpPr/>
          <p:nvPr/>
        </p:nvSpPr>
        <p:spPr>
          <a:xfrm>
            <a:off x="7130715" y="4758677"/>
            <a:ext cx="3216443" cy="1199523"/>
          </a:xfrm>
          <a:prstGeom prst="leftArrow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Summarize the evidence you’ll use to support your argument.</a:t>
            </a:r>
          </a:p>
        </p:txBody>
      </p:sp>
      <p:sp>
        <p:nvSpPr>
          <p:cNvPr id="7" name="TextBox 6"/>
          <p:cNvSpPr txBox="1"/>
          <p:nvPr/>
        </p:nvSpPr>
        <p:spPr>
          <a:xfrm>
            <a:off x="717884" y="1828800"/>
            <a:ext cx="10712116" cy="523220"/>
          </a:xfrm>
          <a:prstGeom prst="rect">
            <a:avLst/>
          </a:prstGeom>
          <a:noFill/>
        </p:spPr>
        <p:txBody>
          <a:bodyPr wrap="square" rtlCol="0">
            <a:spAutoFit/>
          </a:bodyPr>
          <a:lstStyle/>
          <a:p>
            <a:r>
              <a:rPr lang="en-US" sz="2800" dirty="0"/>
              <a:t>You develop your thesis statement using these three ingredients.</a:t>
            </a:r>
          </a:p>
        </p:txBody>
      </p:sp>
    </p:spTree>
    <p:extLst>
      <p:ext uri="{BB962C8B-B14F-4D97-AF65-F5344CB8AC3E}">
        <p14:creationId xmlns:p14="http://schemas.microsoft.com/office/powerpoint/2010/main" val="355610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4"/>
                                        </p:tgtEl>
                                        <p:attrNameLst>
                                          <p:attrName>ppt_x</p:attrName>
                                        </p:attrNameLst>
                                      </p:cBhvr>
                                      <p:tavLst>
                                        <p:tav tm="0">
                                          <p:val>
                                            <p:strVal val="ppt_x"/>
                                          </p:val>
                                        </p:tav>
                                        <p:tav tm="100000">
                                          <p:val>
                                            <p:strVal val="ppt_x"/>
                                          </p:val>
                                        </p:tav>
                                      </p:tavLst>
                                    </p:anim>
                                    <p:anim calcmode="lin" valueType="num">
                                      <p:cBhvr additive="base">
                                        <p:cTn id="13" dur="500"/>
                                        <p:tgtEl>
                                          <p:spTgt spid="4"/>
                                        </p:tgtEl>
                                        <p:attrNameLst>
                                          <p:attrName>ppt_y</p:attrName>
                                        </p:attrNameLst>
                                      </p:cBhvr>
                                      <p:tavLst>
                                        <p:tav tm="0">
                                          <p:val>
                                            <p:strVal val="ppt_y"/>
                                          </p:val>
                                        </p:tav>
                                        <p:tav tm="100000">
                                          <p:val>
                                            <p:strVal val="1+ppt_h/2"/>
                                          </p:val>
                                        </p:tav>
                                      </p:tavLst>
                                    </p:anim>
                                    <p:set>
                                      <p:cBhvr>
                                        <p:cTn id="14" dur="1" fill="hold">
                                          <p:stCondLst>
                                            <p:cond delay="4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5"/>
                                        </p:tgtEl>
                                        <p:attrNameLst>
                                          <p:attrName>ppt_x</p:attrName>
                                        </p:attrNameLst>
                                      </p:cBhvr>
                                      <p:tavLst>
                                        <p:tav tm="0">
                                          <p:val>
                                            <p:strVal val="ppt_x"/>
                                          </p:val>
                                        </p:tav>
                                        <p:tav tm="100000">
                                          <p:val>
                                            <p:strVal val="ppt_x"/>
                                          </p:val>
                                        </p:tav>
                                      </p:tavLst>
                                    </p:anim>
                                    <p:anim calcmode="lin" valueType="num">
                                      <p:cBhvr additive="base">
                                        <p:cTn id="25" dur="500"/>
                                        <p:tgtEl>
                                          <p:spTgt spid="5"/>
                                        </p:tgtEl>
                                        <p:attrNameLst>
                                          <p:attrName>ppt_y</p:attrName>
                                        </p:attrNameLst>
                                      </p:cBhvr>
                                      <p:tavLst>
                                        <p:tav tm="0">
                                          <p:val>
                                            <p:strVal val="ppt_y"/>
                                          </p:val>
                                        </p:tav>
                                        <p:tav tm="100000">
                                          <p:val>
                                            <p:strVal val="1+ppt_h/2"/>
                                          </p:val>
                                        </p:tav>
                                      </p:tavLst>
                                    </p:anim>
                                    <p:set>
                                      <p:cBhvr>
                                        <p:cTn id="26" dur="1" fill="hold">
                                          <p:stCondLst>
                                            <p:cond delay="499"/>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6"/>
                                        </p:tgtEl>
                                        <p:attrNameLst>
                                          <p:attrName>ppt_x</p:attrName>
                                        </p:attrNameLst>
                                      </p:cBhvr>
                                      <p:tavLst>
                                        <p:tav tm="0">
                                          <p:val>
                                            <p:strVal val="ppt_x"/>
                                          </p:val>
                                        </p:tav>
                                        <p:tav tm="100000">
                                          <p:val>
                                            <p:strVal val="ppt_x"/>
                                          </p:val>
                                        </p:tav>
                                      </p:tavLst>
                                    </p:anim>
                                    <p:anim calcmode="lin" valueType="num">
                                      <p:cBhvr additive="base">
                                        <p:cTn id="37" dur="500"/>
                                        <p:tgtEl>
                                          <p:spTgt spid="6"/>
                                        </p:tgtEl>
                                        <p:attrNameLst>
                                          <p:attrName>ppt_y</p:attrName>
                                        </p:attrNameLst>
                                      </p:cBhvr>
                                      <p:tavLst>
                                        <p:tav tm="0">
                                          <p:val>
                                            <p:strVal val="ppt_y"/>
                                          </p:val>
                                        </p:tav>
                                        <p:tav tm="100000">
                                          <p:val>
                                            <p:strVal val="1+ppt_h/2"/>
                                          </p:val>
                                        </p:tav>
                                      </p:tavLst>
                                    </p:anim>
                                    <p:set>
                                      <p:cBhvr>
                                        <p:cTn id="3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74000">
              <a:schemeClr val="accent3">
                <a:lumMod val="40000"/>
                <a:lumOff val="60000"/>
              </a:schemeClr>
            </a:gs>
            <a:gs pos="83000">
              <a:schemeClr val="accent3">
                <a:lumMod val="60000"/>
                <a:lumOff val="40000"/>
              </a:schemeClr>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Ingredients</a:t>
            </a:r>
          </a:p>
        </p:txBody>
      </p:sp>
      <p:sp>
        <p:nvSpPr>
          <p:cNvPr id="3" name="Content Placeholder 2"/>
          <p:cNvSpPr>
            <a:spLocks noGrp="1"/>
          </p:cNvSpPr>
          <p:nvPr>
            <p:ph idx="1"/>
          </p:nvPr>
        </p:nvSpPr>
        <p:spPr/>
        <p:txBody>
          <a:bodyPr/>
          <a:lstStyle/>
          <a:p>
            <a:r>
              <a:rPr lang="en-US" b="1" dirty="0"/>
              <a:t>Topic</a:t>
            </a:r>
          </a:p>
          <a:p>
            <a:endParaRPr lang="en-US" b="1" dirty="0"/>
          </a:p>
          <a:p>
            <a:r>
              <a:rPr lang="en-US" b="1" dirty="0"/>
              <a:t>Position</a:t>
            </a:r>
          </a:p>
          <a:p>
            <a:endParaRPr lang="en-US" b="1" dirty="0"/>
          </a:p>
          <a:p>
            <a:endParaRPr lang="en-US" b="1" dirty="0"/>
          </a:p>
          <a:p>
            <a:r>
              <a:rPr lang="en-US" b="1" dirty="0"/>
              <a:t>Evidence</a:t>
            </a:r>
          </a:p>
        </p:txBody>
      </p:sp>
      <p:sp>
        <p:nvSpPr>
          <p:cNvPr id="4" name="Left Arrow Callout 3"/>
          <p:cNvSpPr/>
          <p:nvPr/>
        </p:nvSpPr>
        <p:spPr>
          <a:xfrm>
            <a:off x="2473762" y="1789467"/>
            <a:ext cx="5930934" cy="877501"/>
          </a:xfrm>
          <a:prstGeom prst="leftArrowCallout">
            <a:avLst/>
          </a:prstGeom>
          <a:noFill/>
          <a:ln w="57150" cap="flat" cmpd="sng" algn="ctr">
            <a:solidFill>
              <a:schemeClr val="accent1"/>
            </a:solidFill>
            <a:prstDash val="solid"/>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accent1"/>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The stereotypes reality television promote.</a:t>
            </a:r>
          </a:p>
        </p:txBody>
      </p:sp>
      <p:sp>
        <p:nvSpPr>
          <p:cNvPr id="5" name="Left Arrow Callout 4"/>
          <p:cNvSpPr/>
          <p:nvPr/>
        </p:nvSpPr>
        <p:spPr>
          <a:xfrm>
            <a:off x="2795931" y="2891702"/>
            <a:ext cx="5326660" cy="826724"/>
          </a:xfrm>
          <a:prstGeom prst="leftArrowCallout">
            <a:avLst/>
          </a:prstGeom>
          <a:noFill/>
          <a:ln w="57150" cap="flat" cmpd="sng" algn="ctr">
            <a:solidFill>
              <a:schemeClr val="accent2"/>
            </a:solidFill>
            <a:prstDash val="solid"/>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accent2"/>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Reality TV promotes dangerous stereotypes.</a:t>
            </a:r>
          </a:p>
        </p:txBody>
      </p:sp>
      <p:sp>
        <p:nvSpPr>
          <p:cNvPr id="6" name="Left Arrow Callout 5"/>
          <p:cNvSpPr/>
          <p:nvPr/>
        </p:nvSpPr>
        <p:spPr>
          <a:xfrm>
            <a:off x="2844571" y="3907190"/>
            <a:ext cx="6524528" cy="1893435"/>
          </a:xfrm>
          <a:prstGeom prst="leftArrowCallout">
            <a:avLst/>
          </a:prstGeom>
          <a:noFill/>
          <a:ln w="57150" cap="flat" cmpd="sng" algn="ctr">
            <a:solidFill>
              <a:schemeClr val="accent6"/>
            </a:solidFill>
            <a:prstDash val="solid"/>
            <a:round/>
            <a:headEnd type="none" w="med" len="med"/>
            <a:tailEnd type="none" w="med" len="med"/>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accent6"/>
          </a:fontRef>
        </p:style>
        <p:txBody>
          <a:bodyPr rtlCol="0" anchor="ctr"/>
          <a:lstStyle/>
          <a:p>
            <a:pPr algn="ctr"/>
            <a:r>
              <a:rPr lang="en-US" dirty="0">
                <a:ln w="0"/>
                <a:solidFill>
                  <a:schemeClr val="tx1"/>
                </a:solidFill>
                <a:effectLst>
                  <a:outerShdw blurRad="38100" dist="19050" dir="2700000" algn="tl" rotWithShape="0">
                    <a:schemeClr val="dk1">
                      <a:alpha val="40000"/>
                    </a:schemeClr>
                  </a:outerShdw>
                </a:effectLst>
              </a:rPr>
              <a:t>Reality television often portrays the people on the shows in degrading ways by putting them in situations where the will debase themselves.  Most of these portrayals shame and tarnish the person, their race, their sex, and class.</a:t>
            </a:r>
          </a:p>
        </p:txBody>
      </p:sp>
    </p:spTree>
    <p:extLst>
      <p:ext uri="{BB962C8B-B14F-4D97-AF65-F5344CB8AC3E}">
        <p14:creationId xmlns:p14="http://schemas.microsoft.com/office/powerpoint/2010/main" val="183955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4"/>
                                        </p:tgtEl>
                                        <p:attrNameLst>
                                          <p:attrName>ppt_x</p:attrName>
                                        </p:attrNameLst>
                                      </p:cBhvr>
                                      <p:tavLst>
                                        <p:tav tm="0">
                                          <p:val>
                                            <p:strVal val="ppt_x"/>
                                          </p:val>
                                        </p:tav>
                                        <p:tav tm="100000">
                                          <p:val>
                                            <p:strVal val="ppt_x"/>
                                          </p:val>
                                        </p:tav>
                                      </p:tavLst>
                                    </p:anim>
                                    <p:anim calcmode="lin" valueType="num">
                                      <p:cBhvr additive="base">
                                        <p:cTn id="13" dur="500"/>
                                        <p:tgtEl>
                                          <p:spTgt spid="4"/>
                                        </p:tgtEl>
                                        <p:attrNameLst>
                                          <p:attrName>ppt_y</p:attrName>
                                        </p:attrNameLst>
                                      </p:cBhvr>
                                      <p:tavLst>
                                        <p:tav tm="0">
                                          <p:val>
                                            <p:strVal val="ppt_y"/>
                                          </p:val>
                                        </p:tav>
                                        <p:tav tm="100000">
                                          <p:val>
                                            <p:strVal val="1+ppt_h/2"/>
                                          </p:val>
                                        </p:tav>
                                      </p:tavLst>
                                    </p:anim>
                                    <p:set>
                                      <p:cBhvr>
                                        <p:cTn id="14" dur="1" fill="hold">
                                          <p:stCondLst>
                                            <p:cond delay="4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5"/>
                                        </p:tgtEl>
                                        <p:attrNameLst>
                                          <p:attrName>ppt_x</p:attrName>
                                        </p:attrNameLst>
                                      </p:cBhvr>
                                      <p:tavLst>
                                        <p:tav tm="0">
                                          <p:val>
                                            <p:strVal val="ppt_x"/>
                                          </p:val>
                                        </p:tav>
                                        <p:tav tm="100000">
                                          <p:val>
                                            <p:strVal val="ppt_x"/>
                                          </p:val>
                                        </p:tav>
                                      </p:tavLst>
                                    </p:anim>
                                    <p:anim calcmode="lin" valueType="num">
                                      <p:cBhvr additive="base">
                                        <p:cTn id="25" dur="500"/>
                                        <p:tgtEl>
                                          <p:spTgt spid="5"/>
                                        </p:tgtEl>
                                        <p:attrNameLst>
                                          <p:attrName>ppt_y</p:attrName>
                                        </p:attrNameLst>
                                      </p:cBhvr>
                                      <p:tavLst>
                                        <p:tav tm="0">
                                          <p:val>
                                            <p:strVal val="ppt_y"/>
                                          </p:val>
                                        </p:tav>
                                        <p:tav tm="100000">
                                          <p:val>
                                            <p:strVal val="1+ppt_h/2"/>
                                          </p:val>
                                        </p:tav>
                                      </p:tavLst>
                                    </p:anim>
                                    <p:set>
                                      <p:cBhvr>
                                        <p:cTn id="26" dur="1" fill="hold">
                                          <p:stCondLst>
                                            <p:cond delay="499"/>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6"/>
                                        </p:tgtEl>
                                        <p:attrNameLst>
                                          <p:attrName>ppt_x</p:attrName>
                                        </p:attrNameLst>
                                      </p:cBhvr>
                                      <p:tavLst>
                                        <p:tav tm="0">
                                          <p:val>
                                            <p:strVal val="ppt_x"/>
                                          </p:val>
                                        </p:tav>
                                        <p:tav tm="100000">
                                          <p:val>
                                            <p:strVal val="ppt_x"/>
                                          </p:val>
                                        </p:tav>
                                      </p:tavLst>
                                    </p:anim>
                                    <p:anim calcmode="lin" valueType="num">
                                      <p:cBhvr additive="base">
                                        <p:cTn id="37" dur="500"/>
                                        <p:tgtEl>
                                          <p:spTgt spid="6"/>
                                        </p:tgtEl>
                                        <p:attrNameLst>
                                          <p:attrName>ppt_y</p:attrName>
                                        </p:attrNameLst>
                                      </p:cBhvr>
                                      <p:tavLst>
                                        <p:tav tm="0">
                                          <p:val>
                                            <p:strVal val="ppt_y"/>
                                          </p:val>
                                        </p:tav>
                                        <p:tav tm="100000">
                                          <p:val>
                                            <p:strVal val="1+ppt_h/2"/>
                                          </p:val>
                                        </p:tav>
                                      </p:tavLst>
                                    </p:anim>
                                    <p:set>
                                      <p:cBhvr>
                                        <p:cTn id="3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74000">
              <a:schemeClr val="accent3">
                <a:lumMod val="40000"/>
                <a:lumOff val="60000"/>
              </a:schemeClr>
            </a:gs>
            <a:gs pos="83000">
              <a:schemeClr val="accent3">
                <a:lumMod val="60000"/>
                <a:lumOff val="40000"/>
              </a:schemeClr>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A Thesis Statement…</a:t>
            </a:r>
            <a:endParaRPr lang="en-US" dirty="0"/>
          </a:p>
        </p:txBody>
      </p:sp>
      <p:sp>
        <p:nvSpPr>
          <p:cNvPr id="3" name="Content Placeholder 2"/>
          <p:cNvSpPr>
            <a:spLocks noGrp="1"/>
          </p:cNvSpPr>
          <p:nvPr>
            <p:ph idx="1"/>
          </p:nvPr>
        </p:nvSpPr>
        <p:spPr/>
        <p:txBody>
          <a:bodyPr/>
          <a:lstStyle/>
          <a:p>
            <a:r>
              <a:rPr lang="en-US"/>
              <a:t>First…</a:t>
            </a:r>
            <a:endParaRPr lang="en-US" dirty="0"/>
          </a:p>
        </p:txBody>
      </p:sp>
      <p:sp>
        <p:nvSpPr>
          <p:cNvPr id="5" name="Rounded Rectangle 4"/>
          <p:cNvSpPr/>
          <p:nvPr/>
        </p:nvSpPr>
        <p:spPr>
          <a:xfrm>
            <a:off x="133003" y="3325092"/>
            <a:ext cx="6856615" cy="21114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dirty="0"/>
              <a:t>Write a </a:t>
            </a:r>
            <a:r>
              <a:rPr lang="en-US" sz="3600" b="1" u="sng" dirty="0">
                <a:effectLst>
                  <a:outerShdw blurRad="38100" dist="38100" dir="2700000" algn="tl">
                    <a:srgbClr val="000000">
                      <a:alpha val="43137"/>
                    </a:srgbClr>
                  </a:outerShdw>
                </a:effectLst>
              </a:rPr>
              <a:t>Research Question</a:t>
            </a:r>
            <a:r>
              <a:rPr lang="en-US" sz="3600" dirty="0"/>
              <a:t>?</a:t>
            </a:r>
          </a:p>
        </p:txBody>
      </p:sp>
      <p:sp>
        <p:nvSpPr>
          <p:cNvPr id="7" name="Rounded Rectangle 6"/>
          <p:cNvSpPr/>
          <p:nvPr/>
        </p:nvSpPr>
        <p:spPr>
          <a:xfrm>
            <a:off x="7693022" y="3295999"/>
            <a:ext cx="4235742" cy="211143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800" b="1" dirty="0">
                <a:effectLst>
                  <a:outerShdw blurRad="38100" dist="38100" dir="2700000" algn="tl">
                    <a:srgbClr val="000000">
                      <a:alpha val="43137"/>
                    </a:srgbClr>
                  </a:outerShdw>
                </a:effectLst>
                <a:latin typeface="Palatino Linotype" panose="02040502050505030304" pitchFamily="18" charset="0"/>
              </a:rPr>
              <a:t>Does reality TV promote dangerous stereotypes?</a:t>
            </a:r>
          </a:p>
        </p:txBody>
      </p:sp>
    </p:spTree>
    <p:extLst>
      <p:ext uri="{BB962C8B-B14F-4D97-AF65-F5344CB8AC3E}">
        <p14:creationId xmlns:p14="http://schemas.microsoft.com/office/powerpoint/2010/main" val="3229016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74000">
              <a:schemeClr val="accent3">
                <a:lumMod val="40000"/>
                <a:lumOff val="60000"/>
              </a:schemeClr>
            </a:gs>
            <a:gs pos="83000">
              <a:schemeClr val="accent3">
                <a:lumMod val="60000"/>
                <a:lumOff val="40000"/>
              </a:schemeClr>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Your Thesis Statement…</a:t>
            </a:r>
            <a:endParaRPr lang="en-US" dirty="0"/>
          </a:p>
        </p:txBody>
      </p:sp>
      <p:sp>
        <p:nvSpPr>
          <p:cNvPr id="3" name="Content Placeholder 2"/>
          <p:cNvSpPr>
            <a:spLocks noGrp="1"/>
          </p:cNvSpPr>
          <p:nvPr>
            <p:ph idx="1"/>
          </p:nvPr>
        </p:nvSpPr>
        <p:spPr/>
        <p:txBody>
          <a:bodyPr/>
          <a:lstStyle/>
          <a:p>
            <a:r>
              <a:rPr lang="en-US"/>
              <a:t>Next…</a:t>
            </a:r>
          </a:p>
          <a:p>
            <a:pPr lvl="1"/>
            <a:r>
              <a:rPr lang="en-US"/>
              <a:t>Find a tentative answer to the research question.</a:t>
            </a:r>
          </a:p>
          <a:p>
            <a:pPr lvl="1"/>
            <a:r>
              <a:rPr lang="en-US"/>
              <a:t>The initial thesis statement.</a:t>
            </a:r>
            <a:endParaRPr lang="en-US" dirty="0"/>
          </a:p>
        </p:txBody>
      </p:sp>
      <p:sp>
        <p:nvSpPr>
          <p:cNvPr id="5" name="Rounded Rectangle 4"/>
          <p:cNvSpPr/>
          <p:nvPr/>
        </p:nvSpPr>
        <p:spPr>
          <a:xfrm>
            <a:off x="133003" y="3325092"/>
            <a:ext cx="6856615" cy="112221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Does reality TV promote dangerous stereotypes?</a:t>
            </a:r>
          </a:p>
        </p:txBody>
      </p:sp>
      <p:sp>
        <p:nvSpPr>
          <p:cNvPr id="7" name="Rounded Rectangle 6"/>
          <p:cNvSpPr/>
          <p:nvPr/>
        </p:nvSpPr>
        <p:spPr>
          <a:xfrm>
            <a:off x="1250658" y="4509653"/>
            <a:ext cx="10703044" cy="148258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800" b="1" dirty="0">
                <a:effectLst>
                  <a:outerShdw blurRad="38100" dist="38100" dir="2700000" algn="tl">
                    <a:srgbClr val="000000">
                      <a:alpha val="43137"/>
                    </a:srgbClr>
                  </a:outerShdw>
                </a:effectLst>
                <a:latin typeface="Palatino Linotype" panose="02040502050505030304" pitchFamily="18" charset="0"/>
              </a:rPr>
              <a:t>Reality television promotes dangerous stereotypes.</a:t>
            </a:r>
          </a:p>
        </p:txBody>
      </p:sp>
    </p:spTree>
    <p:extLst>
      <p:ext uri="{BB962C8B-B14F-4D97-AF65-F5344CB8AC3E}">
        <p14:creationId xmlns:p14="http://schemas.microsoft.com/office/powerpoint/2010/main" val="387735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74000">
              <a:schemeClr val="accent3">
                <a:lumMod val="40000"/>
                <a:lumOff val="60000"/>
              </a:schemeClr>
            </a:gs>
            <a:gs pos="83000">
              <a:schemeClr val="accent3">
                <a:lumMod val="60000"/>
                <a:lumOff val="40000"/>
              </a:schemeClr>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Your Thesis Statement…</a:t>
            </a:r>
            <a:endParaRPr lang="en-US" dirty="0"/>
          </a:p>
        </p:txBody>
      </p:sp>
      <p:sp>
        <p:nvSpPr>
          <p:cNvPr id="3" name="Content Placeholder 2"/>
          <p:cNvSpPr>
            <a:spLocks noGrp="1"/>
          </p:cNvSpPr>
          <p:nvPr>
            <p:ph idx="1"/>
          </p:nvPr>
        </p:nvSpPr>
        <p:spPr/>
        <p:txBody>
          <a:bodyPr/>
          <a:lstStyle/>
          <a:p>
            <a:r>
              <a:rPr lang="en-US"/>
              <a:t>Develop and refine your thesis statement…</a:t>
            </a:r>
            <a:endParaRPr lang="en-US" dirty="0"/>
          </a:p>
        </p:txBody>
      </p:sp>
      <p:sp>
        <p:nvSpPr>
          <p:cNvPr id="5" name="Rounded Rectangle 4"/>
          <p:cNvSpPr/>
          <p:nvPr/>
        </p:nvSpPr>
        <p:spPr>
          <a:xfrm>
            <a:off x="133003" y="2909631"/>
            <a:ext cx="9950335" cy="16542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dirty="0"/>
              <a:t>What evidence will support your argument?</a:t>
            </a:r>
          </a:p>
        </p:txBody>
      </p:sp>
      <p:sp>
        <p:nvSpPr>
          <p:cNvPr id="7" name="Rounded Rectangle 6"/>
          <p:cNvSpPr/>
          <p:nvPr/>
        </p:nvSpPr>
        <p:spPr>
          <a:xfrm>
            <a:off x="632298" y="4727644"/>
            <a:ext cx="11371280" cy="131323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effectLst>
                  <a:outerShdw blurRad="38100" dist="38100" dir="2700000" algn="tl">
                    <a:srgbClr val="000000">
                      <a:alpha val="43137"/>
                    </a:srgbClr>
                  </a:outerShdw>
                </a:effectLst>
                <a:latin typeface="Palatino Linotype" panose="02040502050505030304" pitchFamily="18" charset="0"/>
              </a:rPr>
              <a:t>Reality television often portrays the people on the shows in degrading ways by putting them in situations where the will debase themselves.  Most of these portrayals shame and tarnish the person, their race, their sex, and class.</a:t>
            </a:r>
          </a:p>
        </p:txBody>
      </p:sp>
    </p:spTree>
    <p:extLst>
      <p:ext uri="{BB962C8B-B14F-4D97-AF65-F5344CB8AC3E}">
        <p14:creationId xmlns:p14="http://schemas.microsoft.com/office/powerpoint/2010/main" val="365825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74000">
              <a:schemeClr val="accent3">
                <a:lumMod val="40000"/>
                <a:lumOff val="60000"/>
              </a:schemeClr>
            </a:gs>
            <a:gs pos="83000">
              <a:schemeClr val="accent3">
                <a:lumMod val="60000"/>
                <a:lumOff val="40000"/>
              </a:schemeClr>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Your Thesis Statement…</a:t>
            </a:r>
            <a:endParaRPr lang="en-US" dirty="0"/>
          </a:p>
        </p:txBody>
      </p:sp>
      <p:sp>
        <p:nvSpPr>
          <p:cNvPr id="3" name="Content Placeholder 2"/>
          <p:cNvSpPr>
            <a:spLocks noGrp="1"/>
          </p:cNvSpPr>
          <p:nvPr>
            <p:ph idx="1"/>
          </p:nvPr>
        </p:nvSpPr>
        <p:spPr/>
        <p:txBody>
          <a:bodyPr/>
          <a:lstStyle/>
          <a:p>
            <a:r>
              <a:rPr lang="en-US"/>
              <a:t>Continue developing and refining your thesis statement with your evidence…</a:t>
            </a:r>
            <a:endParaRPr lang="en-US" dirty="0"/>
          </a:p>
        </p:txBody>
      </p:sp>
      <p:sp>
        <p:nvSpPr>
          <p:cNvPr id="5" name="Rounded Rectangle 4"/>
          <p:cNvSpPr/>
          <p:nvPr/>
        </p:nvSpPr>
        <p:spPr>
          <a:xfrm>
            <a:off x="133003" y="2730951"/>
            <a:ext cx="11080866" cy="182879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dirty="0"/>
              <a:t>Final thesis statement</a:t>
            </a:r>
          </a:p>
        </p:txBody>
      </p:sp>
      <p:sp>
        <p:nvSpPr>
          <p:cNvPr id="7" name="Rounded Rectangle 6"/>
          <p:cNvSpPr/>
          <p:nvPr/>
        </p:nvSpPr>
        <p:spPr>
          <a:xfrm>
            <a:off x="632298" y="4812633"/>
            <a:ext cx="11371280" cy="120878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Reality television promotes negative and dangerous stereotypes, often portraying the people on the shows in degrading ways by putting them in situations where the will debase themselves; shaming and tarnishing the person, their race, their sex, and class.</a:t>
            </a:r>
          </a:p>
        </p:txBody>
      </p:sp>
    </p:spTree>
    <p:extLst>
      <p:ext uri="{BB962C8B-B14F-4D97-AF65-F5344CB8AC3E}">
        <p14:creationId xmlns:p14="http://schemas.microsoft.com/office/powerpoint/2010/main" val="353920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Formulas for Writing Thesis Statements</a:t>
            </a:r>
          </a:p>
        </p:txBody>
      </p:sp>
      <p:sp>
        <p:nvSpPr>
          <p:cNvPr id="3" name="Text Placeholder 2"/>
          <p:cNvSpPr>
            <a:spLocks noGrp="1"/>
          </p:cNvSpPr>
          <p:nvPr>
            <p:ph type="body" idx="1"/>
          </p:nvPr>
        </p:nvSpPr>
        <p:spPr/>
        <p:txBody>
          <a:bodyPr/>
          <a:lstStyle/>
          <a:p>
            <a:r>
              <a:rPr lang="en-US" dirty="0"/>
              <a:t>Two Methods…</a:t>
            </a:r>
          </a:p>
        </p:txBody>
      </p:sp>
    </p:spTree>
    <p:extLst>
      <p:ext uri="{BB962C8B-B14F-4D97-AF65-F5344CB8AC3E}">
        <p14:creationId xmlns:p14="http://schemas.microsoft.com/office/powerpoint/2010/main" val="1195946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74000">
              <a:schemeClr val="accent3">
                <a:lumMod val="40000"/>
                <a:lumOff val="60000"/>
              </a:schemeClr>
            </a:gs>
            <a:gs pos="83000">
              <a:schemeClr val="accent3">
                <a:lumMod val="60000"/>
                <a:lumOff val="40000"/>
              </a:schemeClr>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Criteria</a:t>
            </a:r>
          </a:p>
        </p:txBody>
      </p:sp>
      <p:sp>
        <p:nvSpPr>
          <p:cNvPr id="3" name="Content Placeholder 2"/>
          <p:cNvSpPr>
            <a:spLocks noGrp="1"/>
          </p:cNvSpPr>
          <p:nvPr>
            <p:ph idx="1"/>
          </p:nvPr>
        </p:nvSpPr>
        <p:spPr/>
        <p:txBody>
          <a:bodyPr/>
          <a:lstStyle/>
          <a:p>
            <a:r>
              <a:rPr lang="en-US" dirty="0"/>
              <a:t>Concise</a:t>
            </a:r>
          </a:p>
          <a:p>
            <a:endParaRPr lang="en-US" dirty="0"/>
          </a:p>
          <a:p>
            <a:r>
              <a:rPr lang="en-US" dirty="0"/>
              <a:t>Disputable</a:t>
            </a:r>
          </a:p>
          <a:p>
            <a:endParaRPr lang="en-US" dirty="0"/>
          </a:p>
          <a:p>
            <a:r>
              <a:rPr lang="en-US" dirty="0"/>
              <a:t>Coherent</a:t>
            </a:r>
          </a:p>
        </p:txBody>
      </p:sp>
      <p:sp>
        <p:nvSpPr>
          <p:cNvPr id="4" name="Left Arrow Callout 3"/>
          <p:cNvSpPr/>
          <p:nvPr/>
        </p:nvSpPr>
        <p:spPr>
          <a:xfrm>
            <a:off x="2617764" y="1778452"/>
            <a:ext cx="5320006" cy="932420"/>
          </a:xfrm>
          <a:prstGeom prst="leftArrow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Builds up to a central argument.</a:t>
            </a:r>
          </a:p>
        </p:txBody>
      </p:sp>
      <p:sp>
        <p:nvSpPr>
          <p:cNvPr id="5" name="Left Arrow Callout 4"/>
          <p:cNvSpPr/>
          <p:nvPr/>
        </p:nvSpPr>
        <p:spPr>
          <a:xfrm>
            <a:off x="2922481" y="2779434"/>
            <a:ext cx="5167334" cy="932420"/>
          </a:xfrm>
          <a:prstGeom prst="leftArrowCallou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Takes a position some may argue the other way around.</a:t>
            </a:r>
          </a:p>
        </p:txBody>
      </p:sp>
      <p:sp>
        <p:nvSpPr>
          <p:cNvPr id="6" name="Left Arrow Callout 5"/>
          <p:cNvSpPr/>
          <p:nvPr/>
        </p:nvSpPr>
        <p:spPr>
          <a:xfrm>
            <a:off x="2780915" y="3750766"/>
            <a:ext cx="6557638" cy="1030197"/>
          </a:xfrm>
          <a:prstGeom prst="leftArrow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bg1"/>
                </a:solidFill>
              </a:rPr>
              <a:t>Topic, position, and evidence are all well connected and presented in a logical manner.</a:t>
            </a:r>
          </a:p>
        </p:txBody>
      </p:sp>
    </p:spTree>
    <p:extLst>
      <p:ext uri="{BB962C8B-B14F-4D97-AF65-F5344CB8AC3E}">
        <p14:creationId xmlns:p14="http://schemas.microsoft.com/office/powerpoint/2010/main" val="133980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4"/>
                                        </p:tgtEl>
                                        <p:attrNameLst>
                                          <p:attrName>ppt_x</p:attrName>
                                        </p:attrNameLst>
                                      </p:cBhvr>
                                      <p:tavLst>
                                        <p:tav tm="0">
                                          <p:val>
                                            <p:strVal val="ppt_x"/>
                                          </p:val>
                                        </p:tav>
                                        <p:tav tm="100000">
                                          <p:val>
                                            <p:strVal val="ppt_x"/>
                                          </p:val>
                                        </p:tav>
                                      </p:tavLst>
                                    </p:anim>
                                    <p:anim calcmode="lin" valueType="num">
                                      <p:cBhvr additive="base">
                                        <p:cTn id="13" dur="500"/>
                                        <p:tgtEl>
                                          <p:spTgt spid="4"/>
                                        </p:tgtEl>
                                        <p:attrNameLst>
                                          <p:attrName>ppt_y</p:attrName>
                                        </p:attrNameLst>
                                      </p:cBhvr>
                                      <p:tavLst>
                                        <p:tav tm="0">
                                          <p:val>
                                            <p:strVal val="ppt_y"/>
                                          </p:val>
                                        </p:tav>
                                        <p:tav tm="100000">
                                          <p:val>
                                            <p:strVal val="1+ppt_h/2"/>
                                          </p:val>
                                        </p:tav>
                                      </p:tavLst>
                                    </p:anim>
                                    <p:set>
                                      <p:cBhvr>
                                        <p:cTn id="14" dur="1" fill="hold">
                                          <p:stCondLst>
                                            <p:cond delay="4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5"/>
                                        </p:tgtEl>
                                        <p:attrNameLst>
                                          <p:attrName>ppt_x</p:attrName>
                                        </p:attrNameLst>
                                      </p:cBhvr>
                                      <p:tavLst>
                                        <p:tav tm="0">
                                          <p:val>
                                            <p:strVal val="ppt_x"/>
                                          </p:val>
                                        </p:tav>
                                        <p:tav tm="100000">
                                          <p:val>
                                            <p:strVal val="ppt_x"/>
                                          </p:val>
                                        </p:tav>
                                      </p:tavLst>
                                    </p:anim>
                                    <p:anim calcmode="lin" valueType="num">
                                      <p:cBhvr additive="base">
                                        <p:cTn id="25" dur="500"/>
                                        <p:tgtEl>
                                          <p:spTgt spid="5"/>
                                        </p:tgtEl>
                                        <p:attrNameLst>
                                          <p:attrName>ppt_y</p:attrName>
                                        </p:attrNameLst>
                                      </p:cBhvr>
                                      <p:tavLst>
                                        <p:tav tm="0">
                                          <p:val>
                                            <p:strVal val="ppt_y"/>
                                          </p:val>
                                        </p:tav>
                                        <p:tav tm="100000">
                                          <p:val>
                                            <p:strVal val="1+ppt_h/2"/>
                                          </p:val>
                                        </p:tav>
                                      </p:tavLst>
                                    </p:anim>
                                    <p:set>
                                      <p:cBhvr>
                                        <p:cTn id="26" dur="1" fill="hold">
                                          <p:stCondLst>
                                            <p:cond delay="499"/>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6"/>
                                        </p:tgtEl>
                                        <p:attrNameLst>
                                          <p:attrName>ppt_x</p:attrName>
                                        </p:attrNameLst>
                                      </p:cBhvr>
                                      <p:tavLst>
                                        <p:tav tm="0">
                                          <p:val>
                                            <p:strVal val="ppt_x"/>
                                          </p:val>
                                        </p:tav>
                                        <p:tav tm="100000">
                                          <p:val>
                                            <p:strVal val="ppt_x"/>
                                          </p:val>
                                        </p:tav>
                                      </p:tavLst>
                                    </p:anim>
                                    <p:anim calcmode="lin" valueType="num">
                                      <p:cBhvr additive="base">
                                        <p:cTn id="37" dur="500"/>
                                        <p:tgtEl>
                                          <p:spTgt spid="6"/>
                                        </p:tgtEl>
                                        <p:attrNameLst>
                                          <p:attrName>ppt_y</p:attrName>
                                        </p:attrNameLst>
                                      </p:cBhvr>
                                      <p:tavLst>
                                        <p:tav tm="0">
                                          <p:val>
                                            <p:strVal val="ppt_y"/>
                                          </p:val>
                                        </p:tav>
                                        <p:tav tm="100000">
                                          <p:val>
                                            <p:strVal val="1+ppt_h/2"/>
                                          </p:val>
                                        </p:tav>
                                      </p:tavLst>
                                    </p:anim>
                                    <p:set>
                                      <p:cBhvr>
                                        <p:cTn id="3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74000">
              <a:schemeClr val="accent3">
                <a:lumMod val="40000"/>
                <a:lumOff val="60000"/>
              </a:schemeClr>
            </a:gs>
            <a:gs pos="83000">
              <a:schemeClr val="accent3">
                <a:lumMod val="60000"/>
                <a:lumOff val="40000"/>
              </a:schemeClr>
            </a:gs>
            <a:gs pos="100000">
              <a:schemeClr val="accent3">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Your Thesis Statement…</a:t>
            </a:r>
          </a:p>
        </p:txBody>
      </p:sp>
      <p:sp>
        <p:nvSpPr>
          <p:cNvPr id="3" name="Content Placeholder 2"/>
          <p:cNvSpPr>
            <a:spLocks noGrp="1"/>
          </p:cNvSpPr>
          <p:nvPr>
            <p:ph idx="1"/>
          </p:nvPr>
        </p:nvSpPr>
        <p:spPr>
          <a:xfrm>
            <a:off x="838200" y="1792373"/>
            <a:ext cx="10515600" cy="3984971"/>
          </a:xfrm>
        </p:spPr>
        <p:txBody>
          <a:bodyPr>
            <a:normAutofit/>
          </a:bodyPr>
          <a:lstStyle/>
          <a:p>
            <a:r>
              <a:rPr lang="en-US" dirty="0"/>
              <a:t>Reality television promotes negative and dangerous stereotypes, often portraying the people on the shows in degrading ways by putting them in situations where the will debase themselves; shaming and tarnishing the person, their race, their sex, and class.</a:t>
            </a:r>
          </a:p>
        </p:txBody>
      </p:sp>
      <p:sp>
        <p:nvSpPr>
          <p:cNvPr id="4" name="TextBox 3"/>
          <p:cNvSpPr txBox="1"/>
          <p:nvPr/>
        </p:nvSpPr>
        <p:spPr>
          <a:xfrm>
            <a:off x="3661322" y="3236299"/>
            <a:ext cx="8287789" cy="2876074"/>
          </a:xfrm>
          <a:prstGeom prst="upArrowCallout">
            <a:avLst>
              <a:gd name="adj1" fmla="val 18195"/>
              <a:gd name="adj2" fmla="val 22619"/>
              <a:gd name="adj3" fmla="val 25000"/>
              <a:gd name="adj4" fmla="val 6497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b="1" dirty="0">
                <a:solidFill>
                  <a:schemeClr val="accent2">
                    <a:lumMod val="50000"/>
                  </a:schemeClr>
                </a:solidFill>
                <a:effectLst>
                  <a:outerShdw blurRad="38100" dist="38100" dir="2700000" algn="tl">
                    <a:srgbClr val="000000">
                      <a:alpha val="43137"/>
                    </a:srgbClr>
                  </a:outerShdw>
                </a:effectLst>
              </a:rPr>
              <a:t>7. Answer these questions…</a:t>
            </a:r>
          </a:p>
          <a:p>
            <a:pPr marL="285750" indent="-285750">
              <a:buFont typeface="Wingdings" panose="05000000000000000000" pitchFamily="2" charset="2"/>
              <a:buChar char="q"/>
            </a:pPr>
            <a:r>
              <a:rPr lang="en-US" sz="1600" b="1" dirty="0">
                <a:solidFill>
                  <a:schemeClr val="accent2">
                    <a:lumMod val="50000"/>
                  </a:schemeClr>
                </a:solidFill>
              </a:rPr>
              <a:t>Do I answer my question?</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Have I taken a position that others might challenge or oppose?</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Is my thesis statement specific enough?</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Does my thesis pass the “So what?” test?</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Will my essay support my thesis specifically and without wandering?</a:t>
            </a:r>
            <a:endParaRPr lang="en-US" sz="1600" dirty="0">
              <a:solidFill>
                <a:schemeClr val="accent2">
                  <a:lumMod val="50000"/>
                </a:schemeClr>
              </a:solidFill>
            </a:endParaRPr>
          </a:p>
          <a:p>
            <a:pPr marL="285750" indent="-285750">
              <a:buFont typeface="Wingdings" panose="05000000000000000000" pitchFamily="2" charset="2"/>
              <a:buChar char="q"/>
            </a:pPr>
            <a:r>
              <a:rPr lang="en-US" sz="1600" b="1" dirty="0">
                <a:solidFill>
                  <a:schemeClr val="accent2">
                    <a:lumMod val="50000"/>
                  </a:schemeClr>
                </a:solidFill>
              </a:rPr>
              <a:t>Does my thesis pass the “how and why?” test?</a:t>
            </a:r>
            <a:endParaRPr lang="en-US" sz="1400" dirty="0">
              <a:solidFill>
                <a:schemeClr val="accent2">
                  <a:lumMod val="50000"/>
                </a:schemeClr>
              </a:solidFill>
            </a:endParaRPr>
          </a:p>
        </p:txBody>
      </p:sp>
      <p:sp>
        <p:nvSpPr>
          <p:cNvPr id="5" name="Flowchart: Delay 4"/>
          <p:cNvSpPr/>
          <p:nvPr/>
        </p:nvSpPr>
        <p:spPr>
          <a:xfrm>
            <a:off x="23894" y="3535430"/>
            <a:ext cx="3273783" cy="2576943"/>
          </a:xfrm>
          <a:prstGeom prst="flowChartDelay">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300" b="1" dirty="0">
                <a:ln w="6600">
                  <a:solidFill>
                    <a:schemeClr val="accent2">
                      <a:lumMod val="50000"/>
                    </a:schemeClr>
                  </a:solidFill>
                  <a:prstDash val="solid"/>
                </a:ln>
                <a:solidFill>
                  <a:srgbClr val="FFFFFF"/>
                </a:solidFill>
                <a:effectLst>
                  <a:outerShdw dist="38100" dir="2700000" algn="tl" rotWithShape="0">
                    <a:schemeClr val="accent2"/>
                  </a:outerShdw>
                </a:effectLst>
              </a:rPr>
              <a:t>This thesis focuses on how it causes people to degrade themselves in particular ways.</a:t>
            </a:r>
          </a:p>
        </p:txBody>
      </p:sp>
    </p:spTree>
    <p:extLst>
      <p:ext uri="{BB962C8B-B14F-4D97-AF65-F5344CB8AC3E}">
        <p14:creationId xmlns:p14="http://schemas.microsoft.com/office/powerpoint/2010/main" val="123239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is Better?</a:t>
            </a:r>
          </a:p>
        </p:txBody>
      </p:sp>
      <p:sp>
        <p:nvSpPr>
          <p:cNvPr id="3" name="Content Placeholder 2"/>
          <p:cNvSpPr>
            <a:spLocks noGrp="1"/>
          </p:cNvSpPr>
          <p:nvPr>
            <p:ph idx="1"/>
          </p:nvPr>
        </p:nvSpPr>
        <p:spPr/>
        <p:txBody>
          <a:bodyPr/>
          <a:lstStyle/>
          <a:p>
            <a:r>
              <a:rPr lang="en-US" dirty="0"/>
              <a:t>It all depends on what direction you want your paper to go in.</a:t>
            </a:r>
          </a:p>
          <a:p>
            <a:r>
              <a:rPr lang="en-US" dirty="0"/>
              <a:t>Either thesis will work.</a:t>
            </a:r>
          </a:p>
          <a:p>
            <a:endParaRPr lang="en-US" dirty="0"/>
          </a:p>
          <a:p>
            <a:r>
              <a:rPr lang="en-US" dirty="0"/>
              <a:t>Either method will work.</a:t>
            </a:r>
          </a:p>
          <a:p>
            <a:pPr marL="0" indent="0">
              <a:buNone/>
            </a:pPr>
            <a:endParaRPr lang="en-US" dirty="0"/>
          </a:p>
        </p:txBody>
      </p:sp>
      <p:sp>
        <p:nvSpPr>
          <p:cNvPr id="4" name="Striped Right Arrow 3"/>
          <p:cNvSpPr/>
          <p:nvPr/>
        </p:nvSpPr>
        <p:spPr>
          <a:xfrm rot="1502759" flipH="1">
            <a:off x="4204812" y="3983944"/>
            <a:ext cx="5366083" cy="1823957"/>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200" b="1" dirty="0">
                <a:ln w="6600">
                  <a:solidFill>
                    <a:schemeClr val="accent2">
                      <a:lumMod val="50000"/>
                    </a:schemeClr>
                  </a:solidFill>
                  <a:prstDash val="solid"/>
                </a:ln>
                <a:solidFill>
                  <a:srgbClr val="FFFFFF"/>
                </a:solidFill>
                <a:effectLst>
                  <a:outerShdw dist="38100" dir="2700000" algn="tl" rotWithShape="0">
                    <a:schemeClr val="accent2"/>
                  </a:outerShdw>
                </a:effectLst>
              </a:rPr>
              <a:t>It’s up to you to decide.</a:t>
            </a:r>
          </a:p>
        </p:txBody>
      </p:sp>
    </p:spTree>
    <p:extLst>
      <p:ext uri="{BB962C8B-B14F-4D97-AF65-F5344CB8AC3E}">
        <p14:creationId xmlns:p14="http://schemas.microsoft.com/office/powerpoint/2010/main" val="1140814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Create Your Thesis</a:t>
            </a:r>
            <a:endParaRPr lang="en-US" dirty="0"/>
          </a:p>
        </p:txBody>
      </p:sp>
      <p:sp>
        <p:nvSpPr>
          <p:cNvPr id="6" name="Text Placeholder 5"/>
          <p:cNvSpPr>
            <a:spLocks noGrp="1"/>
          </p:cNvSpPr>
          <p:nvPr>
            <p:ph type="body" sz="half" idx="2"/>
          </p:nvPr>
        </p:nvSpPr>
        <p:spPr/>
        <p:txBody>
          <a:bodyPr>
            <a:normAutofit/>
          </a:bodyPr>
          <a:lstStyle/>
          <a:p>
            <a:r>
              <a:rPr lang="en-US" dirty="0"/>
              <a:t>Go back and use both methods to formulate your thesis statement.</a:t>
            </a:r>
          </a:p>
          <a:p>
            <a:r>
              <a:rPr lang="en-US" dirty="0"/>
              <a:t>You will need them to complete a Lab Journal Entry.</a:t>
            </a:r>
          </a:p>
        </p:txBody>
      </p:sp>
      <p:sp>
        <p:nvSpPr>
          <p:cNvPr id="10" name="Rectangle 9">
            <a:extLst>
              <a:ext uri="{FF2B5EF4-FFF2-40B4-BE49-F238E27FC236}">
                <a16:creationId xmlns:a16="http://schemas.microsoft.com/office/drawing/2014/main" id="{7EE004A0-1A08-744C-B2C7-36D62EE57DFE}"/>
              </a:ext>
            </a:extLst>
          </p:cNvPr>
          <p:cNvSpPr/>
          <p:nvPr/>
        </p:nvSpPr>
        <p:spPr>
          <a:xfrm>
            <a:off x="8249055" y="1206230"/>
            <a:ext cx="2538919" cy="36770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50800" dist="38100" dir="2700000" algn="tl" rotWithShape="0">
                    <a:prstClr val="black">
                      <a:alpha val="40000"/>
                    </a:prstClr>
                  </a:outerShdw>
                  <a:reflection blurRad="6350" stA="55000" endA="300" endPos="45500" dir="5400000" sy="-100000" algn="bl" rotWithShape="0"/>
                </a:effectLst>
                <a:latin typeface="Apple Chancery" panose="03020702040506060504" pitchFamily="66" charset="-79"/>
                <a:cs typeface="Apple Chancery" panose="03020702040506060504" pitchFamily="66" charset="-79"/>
              </a:rPr>
              <a:t>Now, It’s Your Turn!</a:t>
            </a:r>
          </a:p>
        </p:txBody>
      </p:sp>
    </p:spTree>
    <p:extLst>
      <p:ext uri="{BB962C8B-B14F-4D97-AF65-F5344CB8AC3E}">
        <p14:creationId xmlns:p14="http://schemas.microsoft.com/office/powerpoint/2010/main" val="3636107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 One…</a:t>
            </a:r>
          </a:p>
        </p:txBody>
      </p:sp>
      <p:sp>
        <p:nvSpPr>
          <p:cNvPr id="3" name="Text Placeholder 2"/>
          <p:cNvSpPr>
            <a:spLocks noGrp="1"/>
          </p:cNvSpPr>
          <p:nvPr>
            <p:ph type="body" idx="1"/>
          </p:nvPr>
        </p:nvSpPr>
        <p:spPr/>
        <p:txBody>
          <a:bodyPr/>
          <a:lstStyle/>
          <a:p>
            <a:r>
              <a:rPr lang="en-US" dirty="0"/>
              <a:t>My Favorite Method: Five Questions</a:t>
            </a:r>
          </a:p>
        </p:txBody>
      </p:sp>
    </p:spTree>
    <p:extLst>
      <p:ext uri="{BB962C8B-B14F-4D97-AF65-F5344CB8AC3E}">
        <p14:creationId xmlns:p14="http://schemas.microsoft.com/office/powerpoint/2010/main" val="127523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Five Questions</a:t>
            </a:r>
            <a:endParaRPr lang="en-US" dirty="0"/>
          </a:p>
        </p:txBody>
      </p:sp>
      <p:sp>
        <p:nvSpPr>
          <p:cNvPr id="3" name="Content Placeholder 2"/>
          <p:cNvSpPr>
            <a:spLocks noGrp="1"/>
          </p:cNvSpPr>
          <p:nvPr>
            <p:ph idx="1"/>
          </p:nvPr>
        </p:nvSpPr>
        <p:spPr>
          <a:xfrm>
            <a:off x="717884" y="3353636"/>
            <a:ext cx="10515600" cy="3095291"/>
          </a:xfrm>
        </p:spPr>
        <p:txBody>
          <a:bodyPr/>
          <a:lstStyle/>
          <a:p>
            <a:pPr marL="514350" indent="-514350">
              <a:buFont typeface="+mj-lt"/>
              <a:buAutoNum type="arabicPeriod"/>
            </a:pPr>
            <a:r>
              <a:rPr lang="en-US"/>
              <a:t>What is your </a:t>
            </a:r>
            <a:r>
              <a:rPr lang="en-US" b="1" u="sng">
                <a:effectLst>
                  <a:outerShdw blurRad="38100" dist="38100" dir="2700000" algn="tl">
                    <a:srgbClr val="000000">
                      <a:alpha val="43137"/>
                    </a:srgbClr>
                  </a:outerShdw>
                </a:effectLst>
              </a:rPr>
              <a:t>Research Question</a:t>
            </a:r>
            <a:r>
              <a:rPr lang="en-US"/>
              <a:t>?</a:t>
            </a:r>
          </a:p>
          <a:p>
            <a:pPr marL="514350" indent="-514350">
              <a:buFont typeface="+mj-lt"/>
              <a:buAutoNum type="arabicPeriod"/>
            </a:pPr>
            <a:r>
              <a:rPr lang="en-US"/>
              <a:t>Why is this </a:t>
            </a:r>
            <a:r>
              <a:rPr lang="en-US" b="1" u="sng">
                <a:effectLst>
                  <a:outerShdw blurRad="38100" dist="38100" dir="2700000" algn="tl">
                    <a:srgbClr val="000000">
                      <a:alpha val="43137"/>
                    </a:srgbClr>
                  </a:outerShdw>
                </a:effectLst>
              </a:rPr>
              <a:t>topic important</a:t>
            </a:r>
            <a:r>
              <a:rPr lang="en-US"/>
              <a:t> to you?</a:t>
            </a:r>
          </a:p>
          <a:p>
            <a:pPr marL="514350" indent="-514350">
              <a:buFont typeface="+mj-lt"/>
              <a:buAutoNum type="arabicPeriod"/>
            </a:pPr>
            <a:r>
              <a:rPr lang="en-US"/>
              <a:t>What are some </a:t>
            </a:r>
            <a:r>
              <a:rPr lang="en-US" b="1" u="sng">
                <a:effectLst>
                  <a:outerShdw blurRad="38100" dist="38100" dir="2700000" algn="tl">
                    <a:srgbClr val="000000">
                      <a:alpha val="43137"/>
                    </a:srgbClr>
                  </a:outerShdw>
                </a:effectLst>
              </a:rPr>
              <a:t>other questions</a:t>
            </a:r>
            <a:r>
              <a:rPr lang="en-US"/>
              <a:t> you can ask about this topic?</a:t>
            </a:r>
          </a:p>
          <a:p>
            <a:pPr marL="514350" indent="-514350">
              <a:buFont typeface="+mj-lt"/>
              <a:buAutoNum type="arabicPeriod"/>
            </a:pPr>
            <a:r>
              <a:rPr lang="en-US"/>
              <a:t>What can you add to your thesis that will make it </a:t>
            </a:r>
            <a:r>
              <a:rPr lang="en-US" b="1" u="sng">
                <a:effectLst>
                  <a:outerShdw blurRad="38100" dist="38100" dir="2700000" algn="tl">
                    <a:srgbClr val="000000">
                      <a:alpha val="43137"/>
                    </a:srgbClr>
                  </a:outerShdw>
                </a:effectLst>
              </a:rPr>
              <a:t>more interesting</a:t>
            </a:r>
            <a:r>
              <a:rPr lang="en-US"/>
              <a:t>?</a:t>
            </a:r>
          </a:p>
          <a:p>
            <a:pPr marL="514350" indent="-514350">
              <a:buFont typeface="+mj-lt"/>
              <a:buAutoNum type="arabicPeriod"/>
            </a:pPr>
            <a:r>
              <a:rPr lang="en-US"/>
              <a:t>What is your </a:t>
            </a:r>
            <a:r>
              <a:rPr lang="en-US" b="1" u="sng">
                <a:effectLst>
                  <a:outerShdw blurRad="38100" dist="38100" dir="2700000" algn="tl">
                    <a:srgbClr val="000000">
                      <a:alpha val="43137"/>
                    </a:srgbClr>
                  </a:outerShdw>
                </a:effectLst>
              </a:rPr>
              <a:t>final thesis statement</a:t>
            </a:r>
            <a:r>
              <a:rPr lang="en-US"/>
              <a:t>?</a:t>
            </a:r>
            <a:endParaRPr lang="en-US" dirty="0"/>
          </a:p>
        </p:txBody>
      </p:sp>
      <p:sp>
        <p:nvSpPr>
          <p:cNvPr id="7" name="TextBox 6"/>
          <p:cNvSpPr txBox="1"/>
          <p:nvPr/>
        </p:nvSpPr>
        <p:spPr>
          <a:xfrm>
            <a:off x="717884" y="1828800"/>
            <a:ext cx="10712116" cy="523220"/>
          </a:xfrm>
          <a:prstGeom prst="rect">
            <a:avLst/>
          </a:prstGeom>
          <a:noFill/>
        </p:spPr>
        <p:txBody>
          <a:bodyPr wrap="square" rtlCol="0">
            <a:spAutoFit/>
          </a:bodyPr>
          <a:lstStyle/>
          <a:p>
            <a:r>
              <a:rPr lang="en-US" sz="2800" dirty="0"/>
              <a:t>You develop your thesis statement answering these five questions.</a:t>
            </a:r>
          </a:p>
        </p:txBody>
      </p:sp>
    </p:spTree>
    <p:extLst>
      <p:ext uri="{BB962C8B-B14F-4D97-AF65-F5344CB8AC3E}">
        <p14:creationId xmlns:p14="http://schemas.microsoft.com/office/powerpoint/2010/main" val="3863504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A Thesis Statement…</a:t>
            </a:r>
            <a:endParaRPr lang="en-US" dirty="0"/>
          </a:p>
        </p:txBody>
      </p:sp>
      <p:sp>
        <p:nvSpPr>
          <p:cNvPr id="3" name="Content Placeholder 2"/>
          <p:cNvSpPr>
            <a:spLocks noGrp="1"/>
          </p:cNvSpPr>
          <p:nvPr>
            <p:ph idx="1"/>
          </p:nvPr>
        </p:nvSpPr>
        <p:spPr/>
        <p:txBody>
          <a:bodyPr/>
          <a:lstStyle/>
          <a:p>
            <a:r>
              <a:rPr lang="en-US"/>
              <a:t>What’s the main idea for your paper?</a:t>
            </a:r>
          </a:p>
          <a:p>
            <a:pPr lvl="8"/>
            <a:endParaRPr lang="en-US"/>
          </a:p>
          <a:p>
            <a:r>
              <a:rPr lang="en-US"/>
              <a:t>BEGIN with a question…</a:t>
            </a:r>
            <a:endParaRPr lang="en-US" dirty="0"/>
          </a:p>
        </p:txBody>
      </p:sp>
      <p:sp>
        <p:nvSpPr>
          <p:cNvPr id="5" name="Rounded Rectangle 4"/>
          <p:cNvSpPr/>
          <p:nvPr/>
        </p:nvSpPr>
        <p:spPr>
          <a:xfrm>
            <a:off x="133003" y="3325092"/>
            <a:ext cx="6856615" cy="2111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1.</a:t>
            </a:r>
          </a:p>
          <a:p>
            <a:pPr algn="ctr"/>
            <a:r>
              <a:rPr lang="en-US" sz="3600" dirty="0"/>
              <a:t>What is your </a:t>
            </a:r>
            <a:r>
              <a:rPr lang="en-US" sz="3600" b="1" u="sng" dirty="0">
                <a:effectLst>
                  <a:outerShdw blurRad="38100" dist="38100" dir="2700000" algn="tl">
                    <a:srgbClr val="000000">
                      <a:alpha val="43137"/>
                    </a:srgbClr>
                  </a:outerShdw>
                </a:effectLst>
              </a:rPr>
              <a:t>Research Question</a:t>
            </a:r>
            <a:r>
              <a:rPr lang="en-US" sz="3600" dirty="0"/>
              <a:t>?</a:t>
            </a:r>
          </a:p>
        </p:txBody>
      </p:sp>
      <p:sp>
        <p:nvSpPr>
          <p:cNvPr id="7" name="Rounded Rectangle 6"/>
          <p:cNvSpPr/>
          <p:nvPr/>
        </p:nvSpPr>
        <p:spPr>
          <a:xfrm>
            <a:off x="7693022" y="3295999"/>
            <a:ext cx="4235742" cy="21114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dirty="0">
                <a:effectLst>
                  <a:outerShdw blurRad="38100" dist="38100" dir="2700000" algn="tl">
                    <a:srgbClr val="000000">
                      <a:alpha val="43137"/>
                    </a:srgbClr>
                  </a:outerShdw>
                </a:effectLst>
                <a:latin typeface="Palatino Linotype" panose="02040502050505030304" pitchFamily="18" charset="0"/>
              </a:rPr>
              <a:t>Does reality TV promote dangerous stereotypes?</a:t>
            </a:r>
          </a:p>
        </p:txBody>
      </p:sp>
    </p:spTree>
    <p:extLst>
      <p:ext uri="{BB962C8B-B14F-4D97-AF65-F5344CB8AC3E}">
        <p14:creationId xmlns:p14="http://schemas.microsoft.com/office/powerpoint/2010/main" val="163545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circle(in)">
                                      <p:cBhvr>
                                        <p:cTn id="21" dur="2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circle(in)">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A Thesis Statement…</a:t>
            </a:r>
            <a:endParaRPr lang="en-US" dirty="0"/>
          </a:p>
        </p:txBody>
      </p:sp>
      <p:sp>
        <p:nvSpPr>
          <p:cNvPr id="3" name="Content Placeholder 2"/>
          <p:cNvSpPr>
            <a:spLocks noGrp="1"/>
          </p:cNvSpPr>
          <p:nvPr>
            <p:ph idx="1"/>
          </p:nvPr>
        </p:nvSpPr>
        <p:spPr/>
        <p:txBody>
          <a:bodyPr/>
          <a:lstStyle/>
          <a:p>
            <a:r>
              <a:rPr lang="en-US"/>
              <a:t>Why?</a:t>
            </a:r>
            <a:endParaRPr lang="en-US" dirty="0"/>
          </a:p>
        </p:txBody>
      </p:sp>
      <p:sp>
        <p:nvSpPr>
          <p:cNvPr id="6" name="Rounded Rectangle 5"/>
          <p:cNvSpPr/>
          <p:nvPr/>
        </p:nvSpPr>
        <p:spPr>
          <a:xfrm>
            <a:off x="1726276" y="2529191"/>
            <a:ext cx="5263342" cy="340468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4000" dirty="0"/>
              <a:t>2.</a:t>
            </a:r>
          </a:p>
          <a:p>
            <a:pPr algn="ctr"/>
            <a:r>
              <a:rPr lang="en-US" sz="4000" dirty="0"/>
              <a:t>Why is this </a:t>
            </a:r>
            <a:r>
              <a:rPr lang="en-US" sz="4000" b="1" u="sng" dirty="0"/>
              <a:t>topic important</a:t>
            </a:r>
            <a:r>
              <a:rPr lang="en-US" sz="4000" dirty="0"/>
              <a:t> to you?</a:t>
            </a:r>
          </a:p>
        </p:txBody>
      </p:sp>
      <p:sp>
        <p:nvSpPr>
          <p:cNvPr id="8" name="Rounded Rectangle 7"/>
          <p:cNvSpPr/>
          <p:nvPr/>
        </p:nvSpPr>
        <p:spPr>
          <a:xfrm>
            <a:off x="7225553" y="3262749"/>
            <a:ext cx="4703211" cy="257384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b="1" dirty="0">
                <a:effectLst>
                  <a:outerShdw blurRad="38100" dist="38100" dir="2700000" algn="tl">
                    <a:srgbClr val="000000">
                      <a:alpha val="43137"/>
                    </a:srgbClr>
                  </a:outerShdw>
                </a:effectLst>
                <a:latin typeface="Palatino Linotype" panose="02040502050505030304" pitchFamily="18" charset="0"/>
              </a:rPr>
              <a:t>It is a genre of TV that many people watch and I think it’s not a good thing.</a:t>
            </a:r>
          </a:p>
        </p:txBody>
      </p:sp>
    </p:spTree>
    <p:extLst>
      <p:ext uri="{BB962C8B-B14F-4D97-AF65-F5344CB8AC3E}">
        <p14:creationId xmlns:p14="http://schemas.microsoft.com/office/powerpoint/2010/main" val="366450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Your Thesis Statement…</a:t>
            </a:r>
            <a:endParaRPr lang="en-US" dirty="0"/>
          </a:p>
        </p:txBody>
      </p:sp>
      <p:sp>
        <p:nvSpPr>
          <p:cNvPr id="3" name="Content Placeholder 2"/>
          <p:cNvSpPr>
            <a:spLocks noGrp="1"/>
          </p:cNvSpPr>
          <p:nvPr>
            <p:ph idx="1"/>
          </p:nvPr>
        </p:nvSpPr>
        <p:spPr/>
        <p:txBody>
          <a:bodyPr/>
          <a:lstStyle/>
          <a:p>
            <a:r>
              <a:rPr lang="en-US"/>
              <a:t>Next…</a:t>
            </a:r>
          </a:p>
          <a:p>
            <a:pPr lvl="1"/>
            <a:r>
              <a:rPr lang="en-US"/>
              <a:t>Answer the research question</a:t>
            </a:r>
            <a:endParaRPr lang="en-US" dirty="0"/>
          </a:p>
        </p:txBody>
      </p:sp>
      <p:sp>
        <p:nvSpPr>
          <p:cNvPr id="5" name="Rounded Rectangle 4"/>
          <p:cNvSpPr/>
          <p:nvPr/>
        </p:nvSpPr>
        <p:spPr>
          <a:xfrm>
            <a:off x="133003" y="3325092"/>
            <a:ext cx="6856615" cy="11222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Does reality TV promote dangerous stereotypes?</a:t>
            </a:r>
          </a:p>
        </p:txBody>
      </p:sp>
      <p:sp>
        <p:nvSpPr>
          <p:cNvPr id="7" name="Rounded Rectangle 6"/>
          <p:cNvSpPr/>
          <p:nvPr/>
        </p:nvSpPr>
        <p:spPr>
          <a:xfrm>
            <a:off x="1250658" y="4509653"/>
            <a:ext cx="10703044" cy="153122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dirty="0">
                <a:effectLst>
                  <a:outerShdw blurRad="38100" dist="38100" dir="2700000" algn="tl">
                    <a:srgbClr val="000000">
                      <a:alpha val="43137"/>
                    </a:srgbClr>
                  </a:outerShdw>
                </a:effectLst>
                <a:latin typeface="Palatino Linotype" panose="02040502050505030304" pitchFamily="18" charset="0"/>
              </a:rPr>
              <a:t>Yes, I believe that reality TV promotes negative stereotypes.</a:t>
            </a:r>
          </a:p>
        </p:txBody>
      </p:sp>
    </p:spTree>
    <p:extLst>
      <p:ext uri="{BB962C8B-B14F-4D97-AF65-F5344CB8AC3E}">
        <p14:creationId xmlns:p14="http://schemas.microsoft.com/office/powerpoint/2010/main" val="365400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ircle(in)">
                                      <p:cBhvr>
                                        <p:cTn id="2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Your Thesis Statement…</a:t>
            </a:r>
            <a:endParaRPr lang="en-US" dirty="0"/>
          </a:p>
        </p:txBody>
      </p:sp>
      <p:sp>
        <p:nvSpPr>
          <p:cNvPr id="3" name="Content Placeholder 2"/>
          <p:cNvSpPr>
            <a:spLocks noGrp="1"/>
          </p:cNvSpPr>
          <p:nvPr>
            <p:ph idx="1"/>
          </p:nvPr>
        </p:nvSpPr>
        <p:spPr/>
        <p:txBody>
          <a:bodyPr/>
          <a:lstStyle/>
          <a:p>
            <a:r>
              <a:rPr lang="en-US"/>
              <a:t>Refine your thesis statement…</a:t>
            </a:r>
            <a:endParaRPr lang="en-US" dirty="0"/>
          </a:p>
        </p:txBody>
      </p:sp>
      <p:sp>
        <p:nvSpPr>
          <p:cNvPr id="5" name="Rounded Rectangle 4"/>
          <p:cNvSpPr/>
          <p:nvPr/>
        </p:nvSpPr>
        <p:spPr>
          <a:xfrm>
            <a:off x="133002" y="3308466"/>
            <a:ext cx="11056365" cy="1654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a:p>
            <a:pPr algn="ctr"/>
            <a:r>
              <a:rPr lang="en-US" sz="3200" dirty="0"/>
              <a:t>What are some </a:t>
            </a:r>
            <a:r>
              <a:rPr lang="en-US" sz="3200" b="1" u="sng" dirty="0"/>
              <a:t>other questions</a:t>
            </a:r>
            <a:r>
              <a:rPr lang="en-US" sz="3200" dirty="0"/>
              <a:t> you can ask about this topic?</a:t>
            </a:r>
            <a:br>
              <a:rPr lang="en-US" sz="3200" dirty="0"/>
            </a:br>
            <a:r>
              <a:rPr lang="en-US" sz="3200" dirty="0"/>
              <a:t>(These can become points of support for your paper.)</a:t>
            </a:r>
          </a:p>
        </p:txBody>
      </p:sp>
      <p:sp>
        <p:nvSpPr>
          <p:cNvPr id="7" name="Rounded Rectangle 6"/>
          <p:cNvSpPr/>
          <p:nvPr/>
        </p:nvSpPr>
        <p:spPr>
          <a:xfrm>
            <a:off x="1055716" y="5137266"/>
            <a:ext cx="10947862" cy="93279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dirty="0">
                <a:effectLst>
                  <a:outerShdw blurRad="38100" dist="38100" dir="2700000" algn="tl">
                    <a:srgbClr val="000000">
                      <a:alpha val="43137"/>
                    </a:srgbClr>
                  </a:outerShdw>
                </a:effectLst>
                <a:latin typeface="Palatino Linotype" panose="02040502050505030304" pitchFamily="18" charset="0"/>
              </a:rPr>
              <a:t>What kinds of stereotypes do they promote?</a:t>
            </a:r>
          </a:p>
          <a:p>
            <a:pPr algn="ctr"/>
            <a:r>
              <a:rPr lang="en-US" sz="2800" b="1" dirty="0">
                <a:effectLst>
                  <a:outerShdw blurRad="38100" dist="38100" dir="2700000" algn="tl">
                    <a:srgbClr val="000000">
                      <a:alpha val="43137"/>
                    </a:srgbClr>
                  </a:outerShdw>
                </a:effectLst>
                <a:latin typeface="Palatino Linotype" panose="02040502050505030304" pitchFamily="18" charset="0"/>
              </a:rPr>
              <a:t>What is the danger(s) of these stereotypes?</a:t>
            </a:r>
          </a:p>
        </p:txBody>
      </p:sp>
    </p:spTree>
    <p:extLst>
      <p:ext uri="{BB962C8B-B14F-4D97-AF65-F5344CB8AC3E}">
        <p14:creationId xmlns:p14="http://schemas.microsoft.com/office/powerpoint/2010/main" val="173730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2">
                <a:lumMod val="20000"/>
                <a:lumOff val="80000"/>
              </a:schemeClr>
            </a:gs>
            <a:gs pos="83000">
              <a:schemeClr val="accent2">
                <a:lumMod val="60000"/>
                <a:lumOff val="40000"/>
              </a:schemeClr>
            </a:gs>
            <a:gs pos="100000">
              <a:schemeClr val="accent2">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Let’s Write Your Thesis Statement…</a:t>
            </a:r>
            <a:endParaRPr lang="en-US" dirty="0"/>
          </a:p>
        </p:txBody>
      </p:sp>
      <p:sp>
        <p:nvSpPr>
          <p:cNvPr id="3" name="Content Placeholder 2"/>
          <p:cNvSpPr>
            <a:spLocks noGrp="1"/>
          </p:cNvSpPr>
          <p:nvPr>
            <p:ph idx="1"/>
          </p:nvPr>
        </p:nvSpPr>
        <p:spPr/>
        <p:txBody>
          <a:bodyPr/>
          <a:lstStyle/>
          <a:p>
            <a:r>
              <a:rPr lang="en-US"/>
              <a:t>Next…</a:t>
            </a:r>
          </a:p>
          <a:p>
            <a:pPr lvl="1"/>
            <a:r>
              <a:rPr lang="en-US"/>
              <a:t>Answer the other questions</a:t>
            </a:r>
            <a:endParaRPr lang="en-US" dirty="0"/>
          </a:p>
        </p:txBody>
      </p:sp>
      <p:sp>
        <p:nvSpPr>
          <p:cNvPr id="5" name="Rounded Rectangle 4"/>
          <p:cNvSpPr/>
          <p:nvPr/>
        </p:nvSpPr>
        <p:spPr>
          <a:xfrm>
            <a:off x="133003" y="3325092"/>
            <a:ext cx="6856615" cy="11222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What kinds of stereotypes do they promote?</a:t>
            </a:r>
          </a:p>
          <a:p>
            <a:pPr algn="ctr"/>
            <a:r>
              <a:rPr lang="en-US" dirty="0"/>
              <a:t>What is the danger(s) of these stereotypes?</a:t>
            </a:r>
          </a:p>
        </p:txBody>
      </p:sp>
      <p:sp>
        <p:nvSpPr>
          <p:cNvPr id="7" name="Rounded Rectangle 6"/>
          <p:cNvSpPr/>
          <p:nvPr/>
        </p:nvSpPr>
        <p:spPr>
          <a:xfrm>
            <a:off x="1250658" y="4509653"/>
            <a:ext cx="10703044" cy="157986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dirty="0">
                <a:effectLst>
                  <a:outerShdw blurRad="38100" dist="38100" dir="2700000" algn="tl">
                    <a:srgbClr val="000000">
                      <a:alpha val="43137"/>
                    </a:srgbClr>
                  </a:outerShdw>
                </a:effectLst>
                <a:latin typeface="Palatino Linotype" panose="02040502050505030304" pitchFamily="18" charset="0"/>
              </a:rPr>
              <a:t>They promote negative and humiliating stereotypes.  The stereotypes often degrade, shame, and tarnish the person, their race, their sex, and class.</a:t>
            </a:r>
          </a:p>
        </p:txBody>
      </p:sp>
    </p:spTree>
    <p:extLst>
      <p:ext uri="{BB962C8B-B14F-4D97-AF65-F5344CB8AC3E}">
        <p14:creationId xmlns:p14="http://schemas.microsoft.com/office/powerpoint/2010/main" val="154791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ircle(in)">
                                      <p:cBhvr>
                                        <p:cTn id="2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{37B3AB58-CD04-8A49-976F-8BC7EF92FE87}tf10001119</Template>
  <TotalTime>0</TotalTime>
  <Words>1210</Words>
  <Application>Microsoft Macintosh PowerPoint</Application>
  <PresentationFormat>Widescreen</PresentationFormat>
  <Paragraphs>137</Paragraphs>
  <Slides>23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Apple Chancery</vt:lpstr>
      <vt:lpstr>Arial</vt:lpstr>
      <vt:lpstr>Calibri</vt:lpstr>
      <vt:lpstr>Franklin Gothic Book</vt:lpstr>
      <vt:lpstr>Gill Sans MT</vt:lpstr>
      <vt:lpstr>Palatino Linotype</vt:lpstr>
      <vt:lpstr>Segoe UI</vt:lpstr>
      <vt:lpstr>Times New Roman</vt:lpstr>
      <vt:lpstr>Wingdings</vt:lpstr>
      <vt:lpstr>Gallery</vt:lpstr>
      <vt:lpstr>Thesis Statements</vt:lpstr>
      <vt:lpstr>Formulas for Writing Thesis Statements</vt:lpstr>
      <vt:lpstr>Method One…</vt:lpstr>
      <vt:lpstr>Five Questions</vt:lpstr>
      <vt:lpstr>Let’s Write A Thesis Statement…</vt:lpstr>
      <vt:lpstr>Let’s Write A Thesis Statement…</vt:lpstr>
      <vt:lpstr>Let’s Write Your Thesis Statement…</vt:lpstr>
      <vt:lpstr>Let’s Write Your Thesis Statement…</vt:lpstr>
      <vt:lpstr>Let’s Write Your Thesis Statement…</vt:lpstr>
      <vt:lpstr>Let’s Write Your Thesis Statement…</vt:lpstr>
      <vt:lpstr>Based on all this…</vt:lpstr>
      <vt:lpstr>Your Thesis Statement…</vt:lpstr>
      <vt:lpstr>Method Two…</vt:lpstr>
      <vt:lpstr>Three Ingredients</vt:lpstr>
      <vt:lpstr>Three Ingredients</vt:lpstr>
      <vt:lpstr>Let’s Write A Thesis Statement…</vt:lpstr>
      <vt:lpstr>Let’s Write Your Thesis Statement…</vt:lpstr>
      <vt:lpstr>Let’s Write Your Thesis Statement…</vt:lpstr>
      <vt:lpstr>Let’s Write Your Thesis Statement…</vt:lpstr>
      <vt:lpstr>Three Criteria</vt:lpstr>
      <vt:lpstr>Your Thesis Statement…</vt:lpstr>
      <vt:lpstr>Which is Better?</vt:lpstr>
      <vt:lpstr>Create Your Thesis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2018-10-01T19:28:03Z</dcterms:created>
  <dcterms:modified xsi:type="dcterms:W3CDTF">2020-10-19T17:46:43Z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v-abdarl@microsoft.com</vt:lpwstr>
  </property>
  <property fmtid="{D5CDD505-2E9C-101B-9397-08002B2CF9AE}" pid="5" name="MSIP_Label_f42aa342-8706-4288-bd11-ebb85995028c_SetDate">
    <vt:lpwstr>2018-08-20T21:31:52.5878850Z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